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7.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8.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notesMaster" Target="notesMasters/notesMaster1.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PlaceHolder 1"/>
          <p:cNvSpPr>
            <a:spLocks noGrp="1"/>
          </p:cNvSpPr>
          <p:nvPr>
            <p:ph type="sldImg"/>
          </p:nvPr>
        </p:nvSpPr>
        <p:spPr>
          <a:xfrm>
            <a:off x="0" y="764280"/>
            <a:ext cx="0" cy="0"/>
          </a:xfrm>
          <a:prstGeom prst="rect">
            <a:avLst/>
          </a:prstGeom>
          <a:noFill/>
          <a:ln w="0">
            <a:noFill/>
          </a:ln>
        </p:spPr>
        <p:txBody>
          <a:bodyPr lIns="0" rIns="0" tIns="0" bIns="0" anchor="ctr">
            <a:noAutofit/>
          </a:bodyPr>
          <a:p>
            <a:pPr algn="ctr"/>
            <a:r>
              <a:rPr b="0" lang="en-US" sz="4400" strike="noStrike" u="none">
                <a:solidFill>
                  <a:srgbClr val="000000"/>
                </a:solidFill>
                <a:uFillTx/>
                <a:latin typeface="Arial"/>
              </a:rPr>
              <a:t>Click to move the slide</a:t>
            </a:r>
            <a:endParaRPr b="0" lang="en-US" sz="4400" strike="noStrike" u="none">
              <a:solidFill>
                <a:srgbClr val="000000"/>
              </a:solidFill>
              <a:uFillTx/>
              <a:latin typeface="Arial"/>
            </a:endParaRPr>
          </a:p>
        </p:txBody>
      </p:sp>
      <p:sp>
        <p:nvSpPr>
          <p:cNvPr id="54"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Click to edit the notes format</a:t>
            </a:r>
            <a:endParaRPr b="0" lang="en-US" sz="2000" strike="noStrike" u="none">
              <a:solidFill>
                <a:srgbClr val="000000"/>
              </a:solidFill>
              <a:uFillTx/>
              <a:latin typeface="Arial"/>
            </a:endParaRPr>
          </a:p>
        </p:txBody>
      </p:sp>
      <p:sp>
        <p:nvSpPr>
          <p:cNvPr id="55"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&lt;header&gt;</a:t>
            </a:r>
            <a:endParaRPr b="0" lang="en-US" sz="1400" strike="noStrike" u="none">
              <a:solidFill>
                <a:srgbClr val="000000"/>
              </a:solidFill>
              <a:uFillTx/>
              <a:latin typeface="Times New Roman"/>
            </a:endParaRPr>
          </a:p>
        </p:txBody>
      </p:sp>
      <p:sp>
        <p:nvSpPr>
          <p:cNvPr id="56" name="PlaceHolder 4"/>
          <p:cNvSpPr>
            <a:spLocks noGrp="1"/>
          </p:cNvSpPr>
          <p:nvPr>
            <p:ph type="dt" idx="1"/>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
        <p:nvSpPr>
          <p:cNvPr id="57" name="PlaceHolder 5"/>
          <p:cNvSpPr>
            <a:spLocks noGrp="1"/>
          </p:cNvSpPr>
          <p:nvPr>
            <p:ph type="ftr" idx="2"/>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58" name="PlaceHolder 6"/>
          <p:cNvSpPr>
            <a:spLocks noGrp="1"/>
          </p:cNvSpPr>
          <p:nvPr>
            <p:ph type="sldNum" idx="3"/>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22B69D3C-1CC3-4D9F-ABE0-B2430DE3BA09}" type="slidenum">
              <a:rPr b="0" lang="en-US" sz="1400" strike="noStrike" u="none">
                <a:solidFill>
                  <a:srgbClr val="000000"/>
                </a:solidFill>
                <a:uFillTx/>
                <a:latin typeface="Times New Roman"/>
              </a:rPr>
              <a:t>&lt;number&gt;</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sldImg"/>
          </p:nvPr>
        </p:nvSpPr>
        <p:spPr>
          <a:xfrm>
            <a:off x="685800" y="1143000"/>
            <a:ext cx="5484960" cy="3084840"/>
          </a:xfrm>
          <a:prstGeom prst="rect">
            <a:avLst/>
          </a:prstGeom>
          <a:ln w="0">
            <a:noFill/>
          </a:ln>
        </p:spPr>
      </p:sp>
      <p:sp>
        <p:nvSpPr>
          <p:cNvPr id="222"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223" name="PlaceHolder 3"/>
          <p:cNvSpPr>
            <a:spLocks noGrp="1"/>
          </p:cNvSpPr>
          <p:nvPr>
            <p:ph type="sldNum" idx="4"/>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3F261F18-2BC2-4CDD-BE2D-BA747DA84C32}" type="slidenum">
              <a:rPr b="0" lang="en-US"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PlaceHolder 1"/>
          <p:cNvSpPr>
            <a:spLocks noGrp="1"/>
          </p:cNvSpPr>
          <p:nvPr>
            <p:ph type="sldImg"/>
          </p:nvPr>
        </p:nvSpPr>
        <p:spPr>
          <a:xfrm>
            <a:off x="685800" y="1143000"/>
            <a:ext cx="5484960" cy="3084840"/>
          </a:xfrm>
          <a:prstGeom prst="rect">
            <a:avLst/>
          </a:prstGeom>
          <a:ln w="0">
            <a:noFill/>
          </a:ln>
        </p:spPr>
      </p:sp>
      <p:sp>
        <p:nvSpPr>
          <p:cNvPr id="243"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244" name="PlaceHolder 3"/>
          <p:cNvSpPr>
            <a:spLocks noGrp="1"/>
          </p:cNvSpPr>
          <p:nvPr>
            <p:ph type="sldNum" idx="11"/>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0B0B1A6B-4AAA-4912-A7B4-288DF6FC7B97}" type="slidenum">
              <a:rPr b="0" lang="en-US"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sldImg"/>
          </p:nvPr>
        </p:nvSpPr>
        <p:spPr>
          <a:xfrm>
            <a:off x="685800" y="1143000"/>
            <a:ext cx="5484960" cy="3084840"/>
          </a:xfrm>
          <a:prstGeom prst="rect">
            <a:avLst/>
          </a:prstGeom>
          <a:ln w="0">
            <a:noFill/>
          </a:ln>
        </p:spPr>
      </p:sp>
      <p:sp>
        <p:nvSpPr>
          <p:cNvPr id="246"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247" name="PlaceHolder 3"/>
          <p:cNvSpPr>
            <a:spLocks noGrp="1"/>
          </p:cNvSpPr>
          <p:nvPr>
            <p:ph type="sldNum" idx="12"/>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CAE33BC6-C785-4CA0-958C-CCECF9A01FC9}" type="slidenum">
              <a:rPr b="0" lang="en-US"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sldImg"/>
          </p:nvPr>
        </p:nvSpPr>
        <p:spPr>
          <a:xfrm>
            <a:off x="685800" y="1143000"/>
            <a:ext cx="5484960" cy="3084840"/>
          </a:xfrm>
          <a:prstGeom prst="rect">
            <a:avLst/>
          </a:prstGeom>
          <a:ln w="0">
            <a:noFill/>
          </a:ln>
        </p:spPr>
      </p:sp>
      <p:sp>
        <p:nvSpPr>
          <p:cNvPr id="249"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250" name="PlaceHolder 3"/>
          <p:cNvSpPr>
            <a:spLocks noGrp="1"/>
          </p:cNvSpPr>
          <p:nvPr>
            <p:ph type="sldNum" idx="13"/>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1820F0F3-C1AC-474B-88D2-4A55F99DC19C}" type="slidenum">
              <a:rPr b="0" lang="en-US"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sldImg"/>
          </p:nvPr>
        </p:nvSpPr>
        <p:spPr>
          <a:xfrm>
            <a:off x="685800" y="1143000"/>
            <a:ext cx="5484960" cy="3084840"/>
          </a:xfrm>
          <a:prstGeom prst="rect">
            <a:avLst/>
          </a:prstGeom>
          <a:ln w="0">
            <a:noFill/>
          </a:ln>
        </p:spPr>
      </p:sp>
      <p:sp>
        <p:nvSpPr>
          <p:cNvPr id="225"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226" name="PlaceHolder 3"/>
          <p:cNvSpPr>
            <a:spLocks noGrp="1"/>
          </p:cNvSpPr>
          <p:nvPr>
            <p:ph type="sldNum" idx="5"/>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83444CE7-7BA0-49E1-B65E-0B92835FD2AA}" type="slidenum">
              <a:rPr b="0" lang="en-US"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sldImg"/>
          </p:nvPr>
        </p:nvSpPr>
        <p:spPr>
          <a:xfrm>
            <a:off x="685800" y="1143000"/>
            <a:ext cx="5484960" cy="3084840"/>
          </a:xfrm>
          <a:prstGeom prst="rect">
            <a:avLst/>
          </a:prstGeom>
          <a:ln w="0">
            <a:noFill/>
          </a:ln>
        </p:spPr>
      </p:sp>
      <p:sp>
        <p:nvSpPr>
          <p:cNvPr id="228"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229" name="PlaceHolder 3"/>
          <p:cNvSpPr>
            <a:spLocks noGrp="1"/>
          </p:cNvSpPr>
          <p:nvPr>
            <p:ph type="sldNum" idx="6"/>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CE9DE85A-E671-4EDB-8324-1E863766526D}" type="slidenum">
              <a:rPr b="0" lang="en-US"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sldImg"/>
          </p:nvPr>
        </p:nvSpPr>
        <p:spPr>
          <a:xfrm>
            <a:off x="685800" y="1143000"/>
            <a:ext cx="5484960" cy="3084840"/>
          </a:xfrm>
          <a:prstGeom prst="rect">
            <a:avLst/>
          </a:prstGeom>
          <a:ln w="0">
            <a:noFill/>
          </a:ln>
        </p:spPr>
      </p:sp>
      <p:sp>
        <p:nvSpPr>
          <p:cNvPr id="231"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232" name="PlaceHolder 3"/>
          <p:cNvSpPr>
            <a:spLocks noGrp="1"/>
          </p:cNvSpPr>
          <p:nvPr>
            <p:ph type="sldNum" idx="7"/>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D3BE3919-4BC4-4AA1-9650-8D3DB4B609C3}" type="slidenum">
              <a:rPr b="0" lang="en-US"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sldImg"/>
          </p:nvPr>
        </p:nvSpPr>
        <p:spPr>
          <a:xfrm>
            <a:off x="685800" y="1143000"/>
            <a:ext cx="5484960" cy="3084840"/>
          </a:xfrm>
          <a:prstGeom prst="rect">
            <a:avLst/>
          </a:prstGeom>
          <a:ln w="0">
            <a:noFill/>
          </a:ln>
        </p:spPr>
      </p:sp>
      <p:sp>
        <p:nvSpPr>
          <p:cNvPr id="234"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235" name="PlaceHolder 3"/>
          <p:cNvSpPr>
            <a:spLocks noGrp="1"/>
          </p:cNvSpPr>
          <p:nvPr>
            <p:ph type="sldNum" idx="8"/>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084A01EB-D9CC-436A-A22E-F07CA182570E}" type="slidenum">
              <a:rPr b="0" lang="en-US"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sldImg"/>
          </p:nvPr>
        </p:nvSpPr>
        <p:spPr>
          <a:xfrm>
            <a:off x="685800" y="1143000"/>
            <a:ext cx="5484960" cy="3084840"/>
          </a:xfrm>
          <a:prstGeom prst="rect">
            <a:avLst/>
          </a:prstGeom>
          <a:ln w="0">
            <a:noFill/>
          </a:ln>
        </p:spPr>
      </p:sp>
      <p:sp>
        <p:nvSpPr>
          <p:cNvPr id="237"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238" name="PlaceHolder 3"/>
          <p:cNvSpPr>
            <a:spLocks noGrp="1"/>
          </p:cNvSpPr>
          <p:nvPr>
            <p:ph type="sldNum" idx="9"/>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BB747821-B3A4-4C35-97EE-23597A062CF9}" type="slidenum">
              <a:rPr b="0" lang="en-US"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sldImg"/>
          </p:nvPr>
        </p:nvSpPr>
        <p:spPr>
          <a:xfrm>
            <a:off x="685800" y="1143000"/>
            <a:ext cx="5484960" cy="3084840"/>
          </a:xfrm>
          <a:prstGeom prst="rect">
            <a:avLst/>
          </a:prstGeom>
          <a:ln w="0">
            <a:noFill/>
          </a:ln>
        </p:spPr>
      </p:sp>
      <p:sp>
        <p:nvSpPr>
          <p:cNvPr id="240"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marL="216000" indent="-216000">
              <a:buNone/>
            </a:pPr>
            <a:endParaRPr b="0" lang="en-US" sz="1800" strike="noStrike" u="none">
              <a:solidFill>
                <a:srgbClr val="000000"/>
              </a:solidFill>
              <a:uFillTx/>
              <a:latin typeface="Arial"/>
            </a:endParaRPr>
          </a:p>
        </p:txBody>
      </p:sp>
      <p:sp>
        <p:nvSpPr>
          <p:cNvPr id="241" name="PlaceHolder 3"/>
          <p:cNvSpPr>
            <a:spLocks noGrp="1"/>
          </p:cNvSpPr>
          <p:nvPr>
            <p:ph type="sldNum" idx="10"/>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uFillTx/>
                <a:latin typeface="Times New Roman"/>
              </a:defRPr>
            </a:lvl1pPr>
          </a:lstStyle>
          <a:p>
            <a:pPr indent="0" algn="r">
              <a:lnSpc>
                <a:spcPct val="100000"/>
              </a:lnSpc>
              <a:buNone/>
              <a:tabLst>
                <a:tab algn="l" pos="0"/>
              </a:tabLst>
            </a:pPr>
            <a:fld id="{9A803829-D77A-49C7-81EF-849636F612BE}" type="slidenum">
              <a:rPr b="0" lang="en-US" sz="1200" strike="noStrike" u="none">
                <a:solidFill>
                  <a:srgbClr val="000000"/>
                </a:solidFill>
                <a:uFillTx/>
                <a:latin typeface="Times New Roman"/>
              </a:rPr>
              <a:t>&lt;number&gt;</a:t>
            </a:fld>
            <a:endParaRPr b="0" lang="en-US" sz="1200" strike="noStrike" u="none">
              <a:solidFill>
                <a:srgbClr val="000000"/>
              </a:solidFill>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7 master">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8 master">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_">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9 master">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0 master">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 master">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 name="Image 0" descr="preencoded.png"/>
          <p:cNvPicPr/>
          <p:nvPr/>
        </p:nvPicPr>
        <p:blipFill>
          <a:blip r:embed="rId2"/>
          <a:stretch/>
        </p:blipFill>
        <p:spPr>
          <a:xfrm>
            <a:off x="0" y="0"/>
            <a:ext cx="14628960" cy="8228160"/>
          </a:xfrm>
          <a:prstGeom prst="rect">
            <a:avLst/>
          </a:prstGeom>
          <a:ln w="0">
            <a:noFill/>
          </a:ln>
        </p:spPr>
      </p:pic>
      <p:sp>
        <p:nvSpPr>
          <p:cNvPr id="39" name="Shape 0"/>
          <p:cNvSpPr/>
          <p:nvPr/>
        </p:nvSpPr>
        <p:spPr>
          <a:xfrm>
            <a:off x="0" y="0"/>
            <a:ext cx="14628960" cy="8228160"/>
          </a:xfrm>
          <a:prstGeom prst="rect">
            <a:avLst/>
          </a:prstGeom>
          <a:solidFill>
            <a:srgbClr val="ffffff">
              <a:alpha val="95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pic>
        <p:nvPicPr>
          <p:cNvPr id="40" name="Image 1" descr="preencoded.png">
            <a:hlinkClick r:id="rId3"/>
          </p:cNvPr>
          <p:cNvPicPr/>
          <p:nvPr/>
        </p:nvPicPr>
        <p:blipFill>
          <a:blip r:embed="rId4"/>
          <a:stretch/>
        </p:blipFill>
        <p:spPr>
          <a:xfrm>
            <a:off x="12839040" y="7749720"/>
            <a:ext cx="1721160" cy="410040"/>
          </a:xfrm>
          <a:prstGeom prst="rect">
            <a:avLst/>
          </a:prstGeom>
          <a:ln w="0">
            <a:noFill/>
          </a:ln>
        </p:spPr>
      </p:pic>
      <p:sp>
        <p:nvSpPr>
          <p:cNvPr id="4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42"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67" r:id="rId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 name="Image 0" descr="preencoded.png"/>
          <p:cNvPicPr/>
          <p:nvPr/>
        </p:nvPicPr>
        <p:blipFill>
          <a:blip r:embed="rId2"/>
          <a:stretch/>
        </p:blipFill>
        <p:spPr>
          <a:xfrm>
            <a:off x="0" y="0"/>
            <a:ext cx="14628960" cy="8228160"/>
          </a:xfrm>
          <a:prstGeom prst="rect">
            <a:avLst/>
          </a:prstGeom>
          <a:ln w="0">
            <a:noFill/>
          </a:ln>
        </p:spPr>
      </p:pic>
      <p:sp>
        <p:nvSpPr>
          <p:cNvPr id="44" name="Shape 0"/>
          <p:cNvSpPr/>
          <p:nvPr/>
        </p:nvSpPr>
        <p:spPr>
          <a:xfrm>
            <a:off x="0" y="0"/>
            <a:ext cx="14628960" cy="8228160"/>
          </a:xfrm>
          <a:prstGeom prst="rect">
            <a:avLst/>
          </a:prstGeom>
          <a:solidFill>
            <a:srgbClr val="ffffff">
              <a:alpha val="95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pic>
        <p:nvPicPr>
          <p:cNvPr id="45" name="Image 1" descr="preencoded.png">
            <a:hlinkClick r:id="rId3"/>
          </p:cNvPr>
          <p:cNvPicPr/>
          <p:nvPr/>
        </p:nvPicPr>
        <p:blipFill>
          <a:blip r:embed="rId4"/>
          <a:stretch/>
        </p:blipFill>
        <p:spPr>
          <a:xfrm>
            <a:off x="12839040" y="7749720"/>
            <a:ext cx="1721160" cy="410040"/>
          </a:xfrm>
          <a:prstGeom prst="rect">
            <a:avLst/>
          </a:prstGeom>
          <a:ln w="0">
            <a:noFill/>
          </a:ln>
        </p:spPr>
      </p:pic>
      <p:sp>
        <p:nvSpPr>
          <p:cNvPr id="4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4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69" r:id="rId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 name="Image 0" descr="preencoded.png"/>
          <p:cNvPicPr/>
          <p:nvPr/>
        </p:nvPicPr>
        <p:blipFill>
          <a:blip r:embed="rId2"/>
          <a:stretch/>
        </p:blipFill>
        <p:spPr>
          <a:xfrm>
            <a:off x="0" y="0"/>
            <a:ext cx="14628960" cy="8228160"/>
          </a:xfrm>
          <a:prstGeom prst="rect">
            <a:avLst/>
          </a:prstGeom>
          <a:ln w="0">
            <a:noFill/>
          </a:ln>
        </p:spPr>
      </p:pic>
      <p:sp>
        <p:nvSpPr>
          <p:cNvPr id="49" name="Shape 0"/>
          <p:cNvSpPr/>
          <p:nvPr/>
        </p:nvSpPr>
        <p:spPr>
          <a:xfrm>
            <a:off x="0" y="0"/>
            <a:ext cx="14628960" cy="8228160"/>
          </a:xfrm>
          <a:prstGeom prst="rect">
            <a:avLst/>
          </a:prstGeom>
          <a:solidFill>
            <a:srgbClr val="ffffff">
              <a:alpha val="95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pic>
        <p:nvPicPr>
          <p:cNvPr id="50" name="Image 1" descr="preencoded.png">
            <a:hlinkClick r:id="rId3"/>
          </p:cNvPr>
          <p:cNvPicPr/>
          <p:nvPr/>
        </p:nvPicPr>
        <p:blipFill>
          <a:blip r:embed="rId4"/>
          <a:stretch/>
        </p:blipFill>
        <p:spPr>
          <a:xfrm>
            <a:off x="12839040" y="7749720"/>
            <a:ext cx="1721160" cy="410040"/>
          </a:xfrm>
          <a:prstGeom prst="rect">
            <a:avLst/>
          </a:prstGeom>
          <a:ln w="0">
            <a:noFill/>
          </a:ln>
        </p:spPr>
      </p:pic>
      <p:sp>
        <p:nvSpPr>
          <p:cNvPr id="5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52"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1" r:id="rId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Image 0" descr="preencoded.png"/>
          <p:cNvPicPr/>
          <p:nvPr/>
        </p:nvPicPr>
        <p:blipFill>
          <a:blip r:embed="rId2"/>
          <a:stretch/>
        </p:blipFill>
        <p:spPr>
          <a:xfrm>
            <a:off x="0" y="0"/>
            <a:ext cx="14628960" cy="8228160"/>
          </a:xfrm>
          <a:prstGeom prst="rect">
            <a:avLst/>
          </a:prstGeom>
          <a:ln w="0">
            <a:noFill/>
          </a:ln>
        </p:spPr>
      </p:pic>
      <p:sp>
        <p:nvSpPr>
          <p:cNvPr id="1" name="Shape 0"/>
          <p:cNvSpPr/>
          <p:nvPr/>
        </p:nvSpPr>
        <p:spPr>
          <a:xfrm>
            <a:off x="0" y="0"/>
            <a:ext cx="14628960" cy="8228160"/>
          </a:xfrm>
          <a:prstGeom prst="rect">
            <a:avLst/>
          </a:prstGeom>
          <a:solidFill>
            <a:srgbClr val="ffffff">
              <a:alpha val="95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pic>
        <p:nvPicPr>
          <p:cNvPr id="2" name="Image 1" descr="preencoded.png">
            <a:hlinkClick r:id="rId3"/>
          </p:cNvPr>
          <p:cNvPicPr/>
          <p:nvPr/>
        </p:nvPicPr>
        <p:blipFill>
          <a:blip r:embed="rId4"/>
          <a:stretch/>
        </p:blipFill>
        <p:spPr>
          <a:xfrm>
            <a:off x="12839040" y="7749720"/>
            <a:ext cx="1721160" cy="410040"/>
          </a:xfrm>
          <a:prstGeom prst="rect">
            <a:avLst/>
          </a:prstGeom>
          <a:ln w="0">
            <a:noFill/>
          </a:ln>
        </p:spPr>
      </p:pic>
      <p:sp>
        <p:nvSpPr>
          <p:cNvPr id="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1" r:id="rId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 name="Image 0" descr="preencoded.png"/>
          <p:cNvPicPr/>
          <p:nvPr/>
        </p:nvPicPr>
        <p:blipFill>
          <a:blip r:embed="rId2"/>
          <a:stretch/>
        </p:blipFill>
        <p:spPr>
          <a:xfrm>
            <a:off x="0" y="0"/>
            <a:ext cx="14628960" cy="8228160"/>
          </a:xfrm>
          <a:prstGeom prst="rect">
            <a:avLst/>
          </a:prstGeom>
          <a:ln w="0">
            <a:noFill/>
          </a:ln>
        </p:spPr>
      </p:pic>
      <p:sp>
        <p:nvSpPr>
          <p:cNvPr id="6" name="Shape 0"/>
          <p:cNvSpPr/>
          <p:nvPr/>
        </p:nvSpPr>
        <p:spPr>
          <a:xfrm>
            <a:off x="0" y="0"/>
            <a:ext cx="14628960" cy="8228160"/>
          </a:xfrm>
          <a:prstGeom prst="rect">
            <a:avLst/>
          </a:prstGeom>
          <a:solidFill>
            <a:srgbClr val="ffffff">
              <a:alpha val="95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pic>
        <p:nvPicPr>
          <p:cNvPr id="7" name="Image 1" descr="preencoded.png">
            <a:hlinkClick r:id="rId3"/>
          </p:cNvPr>
          <p:cNvPicPr/>
          <p:nvPr/>
        </p:nvPicPr>
        <p:blipFill>
          <a:blip r:embed="rId4"/>
          <a:stretch/>
        </p:blipFill>
        <p:spPr>
          <a:xfrm>
            <a:off x="12839040" y="7749720"/>
            <a:ext cx="1721160" cy="410040"/>
          </a:xfrm>
          <a:prstGeom prst="rect">
            <a:avLst/>
          </a:prstGeom>
          <a:ln w="0">
            <a:noFill/>
          </a:ln>
        </p:spPr>
      </p:pic>
      <p:sp>
        <p:nvSpPr>
          <p:cNvPr id="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3" r:id="rId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 name="Image 0" descr="preencoded.png"/>
          <p:cNvPicPr/>
          <p:nvPr/>
        </p:nvPicPr>
        <p:blipFill>
          <a:blip r:embed="rId2"/>
          <a:stretch/>
        </p:blipFill>
        <p:spPr>
          <a:xfrm>
            <a:off x="0" y="0"/>
            <a:ext cx="14628960" cy="8228160"/>
          </a:xfrm>
          <a:prstGeom prst="rect">
            <a:avLst/>
          </a:prstGeom>
          <a:ln w="0">
            <a:noFill/>
          </a:ln>
        </p:spPr>
      </p:pic>
      <p:sp>
        <p:nvSpPr>
          <p:cNvPr id="11" name="Shape 0"/>
          <p:cNvSpPr/>
          <p:nvPr/>
        </p:nvSpPr>
        <p:spPr>
          <a:xfrm>
            <a:off x="0" y="0"/>
            <a:ext cx="14628960" cy="8228160"/>
          </a:xfrm>
          <a:prstGeom prst="rect">
            <a:avLst/>
          </a:prstGeom>
          <a:solidFill>
            <a:srgbClr val="ffffff">
              <a:alpha val="95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pic>
        <p:nvPicPr>
          <p:cNvPr id="12" name="Image 1" descr="preencoded.png">
            <a:hlinkClick r:id="rId3"/>
          </p:cNvPr>
          <p:cNvPicPr/>
          <p:nvPr/>
        </p:nvPicPr>
        <p:blipFill>
          <a:blip r:embed="rId4"/>
          <a:stretch/>
        </p:blipFill>
        <p:spPr>
          <a:xfrm>
            <a:off x="12839040" y="7749720"/>
            <a:ext cx="1721160" cy="410040"/>
          </a:xfrm>
          <a:prstGeom prst="rect">
            <a:avLst/>
          </a:prstGeom>
          <a:ln w="0">
            <a:noFill/>
          </a:ln>
        </p:spPr>
      </p:pic>
      <p:sp>
        <p:nvSpPr>
          <p:cNvPr id="1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1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5" r:id="rId5"/>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 name="Image 0" descr="preencoded.png"/>
          <p:cNvPicPr/>
          <p:nvPr/>
        </p:nvPicPr>
        <p:blipFill>
          <a:blip r:embed="rId2"/>
          <a:stretch/>
        </p:blipFill>
        <p:spPr>
          <a:xfrm>
            <a:off x="0" y="0"/>
            <a:ext cx="14628960" cy="8228160"/>
          </a:xfrm>
          <a:prstGeom prst="rect">
            <a:avLst/>
          </a:prstGeom>
          <a:ln w="0">
            <a:noFill/>
          </a:ln>
        </p:spPr>
      </p:pic>
      <p:sp>
        <p:nvSpPr>
          <p:cNvPr id="16" name="Shape 0"/>
          <p:cNvSpPr/>
          <p:nvPr/>
        </p:nvSpPr>
        <p:spPr>
          <a:xfrm>
            <a:off x="0" y="0"/>
            <a:ext cx="14628960" cy="8228160"/>
          </a:xfrm>
          <a:prstGeom prst="rect">
            <a:avLst/>
          </a:prstGeom>
          <a:solidFill>
            <a:srgbClr val="ffffff">
              <a:alpha val="95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pic>
        <p:nvPicPr>
          <p:cNvPr id="17" name="Image 1" descr="preencoded.png">
            <a:hlinkClick r:id="rId3"/>
          </p:cNvPr>
          <p:cNvPicPr/>
          <p:nvPr/>
        </p:nvPicPr>
        <p:blipFill>
          <a:blip r:embed="rId4"/>
          <a:stretch/>
        </p:blipFill>
        <p:spPr>
          <a:xfrm>
            <a:off x="12839040" y="7749720"/>
            <a:ext cx="1721160" cy="410040"/>
          </a:xfrm>
          <a:prstGeom prst="rect">
            <a:avLst/>
          </a:prstGeom>
          <a:ln w="0">
            <a:noFill/>
          </a:ln>
        </p:spPr>
      </p:pic>
      <p:sp>
        <p:nvSpPr>
          <p:cNvPr id="1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1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7" r:id="rId5"/>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 name="Image 0" descr="preencoded.png"/>
          <p:cNvPicPr/>
          <p:nvPr/>
        </p:nvPicPr>
        <p:blipFill>
          <a:blip r:embed="rId2"/>
          <a:stretch/>
        </p:blipFill>
        <p:spPr>
          <a:xfrm>
            <a:off x="0" y="0"/>
            <a:ext cx="14628960" cy="8228160"/>
          </a:xfrm>
          <a:prstGeom prst="rect">
            <a:avLst/>
          </a:prstGeom>
          <a:ln w="0">
            <a:noFill/>
          </a:ln>
        </p:spPr>
      </p:pic>
      <p:sp>
        <p:nvSpPr>
          <p:cNvPr id="21" name="Shape 0"/>
          <p:cNvSpPr/>
          <p:nvPr/>
        </p:nvSpPr>
        <p:spPr>
          <a:xfrm>
            <a:off x="0" y="0"/>
            <a:ext cx="14628960" cy="8228160"/>
          </a:xfrm>
          <a:prstGeom prst="rect">
            <a:avLst/>
          </a:prstGeom>
          <a:solidFill>
            <a:srgbClr val="ffffff">
              <a:alpha val="95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pic>
        <p:nvPicPr>
          <p:cNvPr id="22" name="Image 1" descr="preencoded.png">
            <a:hlinkClick r:id="rId3"/>
          </p:cNvPr>
          <p:cNvPicPr/>
          <p:nvPr/>
        </p:nvPicPr>
        <p:blipFill>
          <a:blip r:embed="rId4"/>
          <a:stretch/>
        </p:blipFill>
        <p:spPr>
          <a:xfrm>
            <a:off x="12839040" y="7749720"/>
            <a:ext cx="1721160" cy="410040"/>
          </a:xfrm>
          <a:prstGeom prst="rect">
            <a:avLst/>
          </a:prstGeom>
          <a:ln w="0">
            <a:noFill/>
          </a:ln>
        </p:spPr>
      </p:pic>
      <p:sp>
        <p:nvSpPr>
          <p:cNvPr id="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2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9" r:id="rId5"/>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 name="Image 0" descr="preencoded.png"/>
          <p:cNvPicPr/>
          <p:nvPr/>
        </p:nvPicPr>
        <p:blipFill>
          <a:blip r:embed="rId2"/>
          <a:stretch/>
        </p:blipFill>
        <p:spPr>
          <a:xfrm>
            <a:off x="0" y="0"/>
            <a:ext cx="14628960" cy="8228160"/>
          </a:xfrm>
          <a:prstGeom prst="rect">
            <a:avLst/>
          </a:prstGeom>
          <a:ln w="0">
            <a:noFill/>
          </a:ln>
        </p:spPr>
      </p:pic>
      <p:sp>
        <p:nvSpPr>
          <p:cNvPr id="26" name="Shape 0"/>
          <p:cNvSpPr/>
          <p:nvPr/>
        </p:nvSpPr>
        <p:spPr>
          <a:xfrm>
            <a:off x="0" y="0"/>
            <a:ext cx="14628960" cy="8228160"/>
          </a:xfrm>
          <a:prstGeom prst="rect">
            <a:avLst/>
          </a:prstGeom>
          <a:solidFill>
            <a:srgbClr val="ffffff">
              <a:alpha val="95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pic>
        <p:nvPicPr>
          <p:cNvPr id="27" name="Image 1" descr="preencoded.png">
            <a:hlinkClick r:id="rId3"/>
          </p:cNvPr>
          <p:cNvPicPr/>
          <p:nvPr/>
        </p:nvPicPr>
        <p:blipFill>
          <a:blip r:embed="rId4"/>
          <a:stretch/>
        </p:blipFill>
        <p:spPr>
          <a:xfrm>
            <a:off x="12839040" y="7749720"/>
            <a:ext cx="1721160" cy="410040"/>
          </a:xfrm>
          <a:prstGeom prst="rect">
            <a:avLst/>
          </a:prstGeom>
          <a:ln w="0">
            <a:noFill/>
          </a:ln>
        </p:spPr>
      </p:pic>
      <p:sp>
        <p:nvSpPr>
          <p:cNvPr id="2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2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61" r:id="rId5"/>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 name="Image 0" descr="preencoded.png"/>
          <p:cNvPicPr/>
          <p:nvPr/>
        </p:nvPicPr>
        <p:blipFill>
          <a:blip r:embed="rId2"/>
          <a:stretch/>
        </p:blipFill>
        <p:spPr>
          <a:xfrm>
            <a:off x="0" y="0"/>
            <a:ext cx="14628960" cy="8228160"/>
          </a:xfrm>
          <a:prstGeom prst="rect">
            <a:avLst/>
          </a:prstGeom>
          <a:ln w="0">
            <a:noFill/>
          </a:ln>
        </p:spPr>
      </p:pic>
      <p:sp>
        <p:nvSpPr>
          <p:cNvPr id="31" name="Shape 0"/>
          <p:cNvSpPr/>
          <p:nvPr/>
        </p:nvSpPr>
        <p:spPr>
          <a:xfrm>
            <a:off x="0" y="0"/>
            <a:ext cx="14628960" cy="8228160"/>
          </a:xfrm>
          <a:prstGeom prst="rect">
            <a:avLst/>
          </a:prstGeom>
          <a:solidFill>
            <a:srgbClr val="ffffff">
              <a:alpha val="95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pic>
        <p:nvPicPr>
          <p:cNvPr id="32" name="Image 1" descr="preencoded.png">
            <a:hlinkClick r:id="rId3"/>
          </p:cNvPr>
          <p:cNvPicPr/>
          <p:nvPr/>
        </p:nvPicPr>
        <p:blipFill>
          <a:blip r:embed="rId4"/>
          <a:stretch/>
        </p:blipFill>
        <p:spPr>
          <a:xfrm>
            <a:off x="12839040" y="7749720"/>
            <a:ext cx="1721160" cy="410040"/>
          </a:xfrm>
          <a:prstGeom prst="rect">
            <a:avLst/>
          </a:prstGeom>
          <a:ln w="0">
            <a:noFill/>
          </a:ln>
        </p:spPr>
      </p:pic>
      <p:sp>
        <p:nvSpPr>
          <p:cNvPr id="3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3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63" r:id="rId5"/>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 name="Image 0" descr="preencoded.png"/>
          <p:cNvPicPr/>
          <p:nvPr/>
        </p:nvPicPr>
        <p:blipFill>
          <a:blip r:embed="rId2"/>
          <a:stretch/>
        </p:blipFill>
        <p:spPr>
          <a:xfrm>
            <a:off x="0" y="0"/>
            <a:ext cx="14628960" cy="8228160"/>
          </a:xfrm>
          <a:prstGeom prst="rect">
            <a:avLst/>
          </a:prstGeom>
          <a:ln w="0">
            <a:noFill/>
          </a:ln>
        </p:spPr>
      </p:pic>
      <p:sp>
        <p:nvSpPr>
          <p:cNvPr id="36" name="Shape 0"/>
          <p:cNvSpPr/>
          <p:nvPr/>
        </p:nvSpPr>
        <p:spPr>
          <a:xfrm>
            <a:off x="0" y="0"/>
            <a:ext cx="14628960" cy="8228160"/>
          </a:xfrm>
          <a:prstGeom prst="rect">
            <a:avLst/>
          </a:prstGeom>
          <a:solidFill>
            <a:srgbClr val="ffffff">
              <a:alpha val="95000"/>
            </a:srgbClr>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pic>
        <p:nvPicPr>
          <p:cNvPr id="37" name="Image 1" descr="preencoded.png">
            <a:hlinkClick r:id="rId3"/>
          </p:cNvPr>
          <p:cNvPicPr/>
          <p:nvPr/>
        </p:nvPicPr>
        <p:blipFill>
          <a:blip r:embed="rId4"/>
          <a:stretch/>
        </p:blipFill>
        <p:spPr>
          <a:xfrm>
            <a:off x="12839040" y="7749720"/>
            <a:ext cx="1721160" cy="41004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65" r:id="rId5"/>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png"/><Relationship Id="rId3" Type="http://schemas.openxmlformats.org/officeDocument/2006/relationships/slideLayout" Target="../slideLayouts/slideLayout4.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6.png"/><Relationship Id="rId3" Type="http://schemas.openxmlformats.org/officeDocument/2006/relationships/image" Target="../media/image18.png"/><Relationship Id="rId4" Type="http://schemas.openxmlformats.org/officeDocument/2006/relationships/slideLayout" Target="../slideLayouts/slideLayout11.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6.png"/><Relationship Id="rId3" Type="http://schemas.openxmlformats.org/officeDocument/2006/relationships/slideLayout" Target="../slideLayouts/slideLayout10.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slideLayout" Target="../slideLayouts/slideLayout11.xml"/>
</Relationships>
</file>

<file path=ppt/slides/_rels/slide1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slideLayout" Target="../slideLayouts/slideLayout11.xml"/>
</Relationships>
</file>

<file path=ppt/slides/_rels/slide1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6.png"/><Relationship Id="rId6" Type="http://schemas.openxmlformats.org/officeDocument/2006/relationships/slideLayout" Target="../slideLayouts/slideLayout11.xml"/><Relationship Id="rId7"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6.png"/><Relationship Id="rId3"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27.png"/><Relationship Id="rId3"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4.png"/><Relationship Id="rId3"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6.xml"/><Relationship Id="rId4"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6.png"/><Relationship Id="rId3" Type="http://schemas.openxmlformats.org/officeDocument/2006/relationships/slideLayout" Target="../slideLayouts/slideLayout7.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8.png"/><Relationship Id="rId3" Type="http://schemas.openxmlformats.org/officeDocument/2006/relationships/slideLayout" Target="../slideLayouts/slideLayout5.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2.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slideLayout" Target="../slideLayouts/slideLayout7.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slideLayout" Target="../slideLayouts/slideLayout8.xml"/><Relationship Id="rId7"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6.png"/><Relationship Id="rId3" Type="http://schemas.openxmlformats.org/officeDocument/2006/relationships/image" Target="../media/image18.png"/><Relationship Id="rId4" Type="http://schemas.openxmlformats.org/officeDocument/2006/relationships/slideLayout" Target="../slideLayouts/slideLayout1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 name="Image 0" descr="preencoded.png"/>
          <p:cNvPicPr/>
          <p:nvPr/>
        </p:nvPicPr>
        <p:blipFill>
          <a:blip r:embed="rId1"/>
          <a:stretch/>
        </p:blipFill>
        <p:spPr>
          <a:xfrm>
            <a:off x="9144000" y="0"/>
            <a:ext cx="5484960" cy="8228160"/>
          </a:xfrm>
          <a:prstGeom prst="rect">
            <a:avLst/>
          </a:prstGeom>
          <a:ln w="0">
            <a:noFill/>
          </a:ln>
        </p:spPr>
      </p:pic>
      <p:sp>
        <p:nvSpPr>
          <p:cNvPr id="60" name="Text 0"/>
          <p:cNvSpPr/>
          <p:nvPr/>
        </p:nvSpPr>
        <p:spPr>
          <a:xfrm>
            <a:off x="837720" y="1614600"/>
            <a:ext cx="7467120" cy="1406520"/>
          </a:xfrm>
          <a:prstGeom prst="rect">
            <a:avLst/>
          </a:prstGeom>
          <a:noFill/>
          <a:ln w="0">
            <a:noFill/>
          </a:ln>
        </p:spPr>
        <p:style>
          <a:lnRef idx="0"/>
          <a:fillRef idx="0"/>
          <a:effectRef idx="0"/>
          <a:fontRef idx="minor"/>
        </p:style>
        <p:txBody>
          <a:bodyPr lIns="0" rIns="0" tIns="0" bIns="0" anchor="t">
            <a:noAutofit/>
          </a:bodyPr>
          <a:p>
            <a:pPr>
              <a:lnSpc>
                <a:spcPts val="5499"/>
              </a:lnSpc>
              <a:tabLst>
                <a:tab algn="l" pos="0"/>
              </a:tabLst>
            </a:pPr>
            <a:r>
              <a:rPr b="0" lang="en-US" sz="4400" spc="-88" strike="noStrike" u="none">
                <a:solidFill>
                  <a:srgbClr val="000000"/>
                </a:solidFill>
                <a:uFillTx/>
                <a:latin typeface="Source Serif Pro Semi Bold"/>
                <a:ea typeface="Source Serif Pro Semi Bold"/>
              </a:rPr>
              <a:t>SalamtyFirst : Révolutionner la sécurité industrielle</a:t>
            </a:r>
            <a:endParaRPr b="0" lang="en-US" sz="4400" strike="noStrike" u="none">
              <a:solidFill>
                <a:srgbClr val="000000"/>
              </a:solidFill>
              <a:uFillTx/>
              <a:latin typeface="Arial"/>
            </a:endParaRPr>
          </a:p>
        </p:txBody>
      </p:sp>
      <p:sp>
        <p:nvSpPr>
          <p:cNvPr id="61" name="Text 1"/>
          <p:cNvSpPr/>
          <p:nvPr/>
        </p:nvSpPr>
        <p:spPr>
          <a:xfrm>
            <a:off x="837720" y="3751200"/>
            <a:ext cx="7467120" cy="76464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pc="-37" strike="noStrike" u="none">
                <a:solidFill>
                  <a:srgbClr val="272525"/>
                </a:solidFill>
                <a:uFillTx/>
                <a:latin typeface="Source Sans Pro"/>
                <a:ea typeface="Source Sans Pro"/>
              </a:rPr>
              <a:t>SalamtyAI est un système complet de sécurité et de surveillance industrielles conçu pour améliorer la sécurité sur le lieu de travail.</a:t>
            </a:r>
            <a:endParaRPr b="0" lang="en-US" sz="1850" strike="noStrike" u="none">
              <a:solidFill>
                <a:srgbClr val="000000"/>
              </a:solidFill>
              <a:uFillTx/>
              <a:latin typeface="Arial"/>
            </a:endParaRPr>
          </a:p>
        </p:txBody>
      </p:sp>
      <p:pic>
        <p:nvPicPr>
          <p:cNvPr id="62" name="" descr=""/>
          <p:cNvPicPr/>
          <p:nvPr/>
        </p:nvPicPr>
        <p:blipFill>
          <a:blip r:embed="rId2"/>
          <a:stretch/>
        </p:blipFill>
        <p:spPr>
          <a:xfrm>
            <a:off x="3200400" y="5715000"/>
            <a:ext cx="2433960" cy="163692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5" name="" descr=""/>
          <p:cNvPicPr/>
          <p:nvPr/>
        </p:nvPicPr>
        <p:blipFill>
          <a:blip r:embed="rId1"/>
          <a:stretch/>
        </p:blipFill>
        <p:spPr>
          <a:xfrm>
            <a:off x="-228600" y="457200"/>
            <a:ext cx="14857920" cy="7509240"/>
          </a:xfrm>
          <a:prstGeom prst="rect">
            <a:avLst/>
          </a:prstGeom>
          <a:ln w="0">
            <a:noFill/>
          </a:ln>
        </p:spPr>
      </p:pic>
      <p:pic>
        <p:nvPicPr>
          <p:cNvPr id="166" name="" descr=""/>
          <p:cNvPicPr/>
          <p:nvPr/>
        </p:nvPicPr>
        <p:blipFill>
          <a:blip r:embed="rId2"/>
          <a:stretch/>
        </p:blipFill>
        <p:spPr>
          <a:xfrm>
            <a:off x="12335040" y="7772400"/>
            <a:ext cx="2751480" cy="446040"/>
          </a:xfrm>
          <a:prstGeom prst="rect">
            <a:avLst/>
          </a:prstGeom>
          <a:ln w="0">
            <a:noFill/>
          </a:ln>
        </p:spPr>
      </p:pic>
      <p:pic>
        <p:nvPicPr>
          <p:cNvPr id="167" name="" descr=""/>
          <p:cNvPicPr/>
          <p:nvPr/>
        </p:nvPicPr>
        <p:blipFill>
          <a:blip r:embed="rId3"/>
          <a:stretch/>
        </p:blipFill>
        <p:spPr>
          <a:xfrm>
            <a:off x="204480" y="914400"/>
            <a:ext cx="14196600" cy="575136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Text 0"/>
          <p:cNvSpPr/>
          <p:nvPr/>
        </p:nvSpPr>
        <p:spPr>
          <a:xfrm>
            <a:off x="837720" y="1755360"/>
            <a:ext cx="9448920" cy="2110680"/>
          </a:xfrm>
          <a:prstGeom prst="rect">
            <a:avLst/>
          </a:prstGeom>
          <a:noFill/>
          <a:ln w="0">
            <a:noFill/>
          </a:ln>
        </p:spPr>
        <p:style>
          <a:lnRef idx="0"/>
          <a:fillRef idx="0"/>
          <a:effectRef idx="0"/>
          <a:fontRef idx="minor"/>
        </p:style>
        <p:txBody>
          <a:bodyPr lIns="0" rIns="0" tIns="0" bIns="0" anchor="t">
            <a:noAutofit/>
          </a:bodyPr>
          <a:p>
            <a:pPr>
              <a:lnSpc>
                <a:spcPts val="5499"/>
              </a:lnSpc>
              <a:tabLst>
                <a:tab algn="l" pos="0"/>
              </a:tabLst>
            </a:pPr>
            <a:r>
              <a:rPr b="0" lang="en-US" sz="4400" spc="-88" strike="noStrike" u="none">
                <a:solidFill>
                  <a:srgbClr val="000000"/>
                </a:solidFill>
                <a:uFillTx/>
                <a:latin typeface="Source Serif Pro Semi Bold"/>
                <a:ea typeface="Source Serif Pro Semi Bold"/>
              </a:rPr>
              <a:t>Tableaux de bord de l'administrateur et du gestionnaire : Surveillance et aperçus</a:t>
            </a:r>
            <a:endParaRPr b="0" lang="en-US" sz="4400" strike="noStrike" u="none">
              <a:solidFill>
                <a:srgbClr val="000000"/>
              </a:solidFill>
              <a:uFillTx/>
              <a:latin typeface="Arial"/>
            </a:endParaRPr>
          </a:p>
        </p:txBody>
      </p:sp>
      <p:pic>
        <p:nvPicPr>
          <p:cNvPr id="169" name="Image 0" descr="preencoded.png"/>
          <p:cNvPicPr/>
          <p:nvPr/>
        </p:nvPicPr>
        <p:blipFill>
          <a:blip r:embed="rId1"/>
          <a:stretch/>
        </p:blipFill>
        <p:spPr>
          <a:xfrm>
            <a:off x="11810160" y="1785240"/>
            <a:ext cx="1988640" cy="1978200"/>
          </a:xfrm>
          <a:prstGeom prst="rect">
            <a:avLst/>
          </a:prstGeom>
          <a:ln w="0">
            <a:noFill/>
          </a:ln>
        </p:spPr>
      </p:pic>
      <p:sp>
        <p:nvSpPr>
          <p:cNvPr id="170" name="Text 1"/>
          <p:cNvSpPr/>
          <p:nvPr/>
        </p:nvSpPr>
        <p:spPr>
          <a:xfrm>
            <a:off x="7614720" y="4033800"/>
            <a:ext cx="6184080" cy="38160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endParaRPr b="0" lang="en-US" sz="1850" strike="noStrike" u="none">
              <a:solidFill>
                <a:srgbClr val="000000"/>
              </a:solidFill>
              <a:uFillTx/>
              <a:latin typeface="Arial"/>
            </a:endParaRPr>
          </a:p>
        </p:txBody>
      </p:sp>
      <p:sp>
        <p:nvSpPr>
          <p:cNvPr id="171" name="Text 2"/>
          <p:cNvSpPr/>
          <p:nvPr/>
        </p:nvSpPr>
        <p:spPr>
          <a:xfrm>
            <a:off x="837720" y="5140800"/>
            <a:ext cx="2814840" cy="35064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45" strike="noStrike" u="none">
                <a:solidFill>
                  <a:srgbClr val="000000"/>
                </a:solidFill>
                <a:uFillTx/>
                <a:latin typeface="Source Serif Pro Semi Bold"/>
                <a:ea typeface="Source Serif Pro Semi Bold"/>
              </a:rPr>
              <a:t>Tableau de bord de l'administrateur</a:t>
            </a:r>
            <a:endParaRPr b="0" lang="en-US" sz="2200" strike="noStrike" u="none">
              <a:solidFill>
                <a:srgbClr val="000000"/>
              </a:solidFill>
              <a:uFillTx/>
              <a:latin typeface="Arial"/>
            </a:endParaRPr>
          </a:p>
        </p:txBody>
      </p:sp>
      <p:sp>
        <p:nvSpPr>
          <p:cNvPr id="172" name="Text 3"/>
          <p:cNvSpPr/>
          <p:nvPr/>
        </p:nvSpPr>
        <p:spPr>
          <a:xfrm>
            <a:off x="837720" y="5732280"/>
            <a:ext cx="6184080" cy="76464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pc="-37" strike="noStrike" u="none">
                <a:solidFill>
                  <a:srgbClr val="272525"/>
                </a:solidFill>
                <a:uFillTx/>
                <a:latin typeface="Source Sans Pro"/>
                <a:ea typeface="Source Sans Pro"/>
              </a:rPr>
              <a:t>Fournit des données à l'échelle de l'organisation, y compris les scores de sécurité, les incidents d'incendie et les alertes des capteurs de gaz nocifs.</a:t>
            </a:r>
            <a:endParaRPr b="0" lang="en-US" sz="1850" strike="noStrike" u="none">
              <a:solidFill>
                <a:srgbClr val="000000"/>
              </a:solidFill>
              <a:uFillTx/>
              <a:latin typeface="Arial"/>
            </a:endParaRPr>
          </a:p>
        </p:txBody>
      </p:sp>
      <p:sp>
        <p:nvSpPr>
          <p:cNvPr id="173" name="Text 4"/>
          <p:cNvSpPr/>
          <p:nvPr/>
        </p:nvSpPr>
        <p:spPr>
          <a:xfrm>
            <a:off x="7614720" y="5140800"/>
            <a:ext cx="2814840" cy="35064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45" strike="noStrike" u="none">
                <a:solidFill>
                  <a:srgbClr val="000000"/>
                </a:solidFill>
                <a:uFillTx/>
                <a:latin typeface="Source Serif Pro Semi Bold"/>
                <a:ea typeface="Source Serif Pro Semi Bold"/>
              </a:rPr>
              <a:t>Tableau de bord du gestionnaire</a:t>
            </a:r>
            <a:endParaRPr b="0" lang="en-US" sz="2200" strike="noStrike" u="none">
              <a:solidFill>
                <a:srgbClr val="000000"/>
              </a:solidFill>
              <a:uFillTx/>
              <a:latin typeface="Arial"/>
            </a:endParaRPr>
          </a:p>
        </p:txBody>
      </p:sp>
      <p:sp>
        <p:nvSpPr>
          <p:cNvPr id="174" name="Text 5"/>
          <p:cNvSpPr/>
          <p:nvPr/>
        </p:nvSpPr>
        <p:spPr>
          <a:xfrm>
            <a:off x="7614720" y="5732280"/>
            <a:ext cx="6184080" cy="76464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pc="-37" strike="noStrike" u="none">
                <a:solidFill>
                  <a:srgbClr val="272525"/>
                </a:solidFill>
                <a:uFillTx/>
                <a:latin typeface="Source Sans Pro"/>
                <a:ea typeface="Source Sans Pro"/>
              </a:rPr>
              <a:t>Offre des données spécifiques aux usines/zones industrielles, y compris des scores de sécurité, des incidents d'incendie et des alertes de capteurs de gaz.</a:t>
            </a:r>
            <a:endParaRPr b="0" lang="en-US" sz="1850" strike="noStrike" u="none">
              <a:solidFill>
                <a:srgbClr val="000000"/>
              </a:solidFill>
              <a:uFillTx/>
              <a:latin typeface="Arial"/>
            </a:endParaRPr>
          </a:p>
        </p:txBody>
      </p:sp>
      <p:pic>
        <p:nvPicPr>
          <p:cNvPr id="175" name="" descr=""/>
          <p:cNvPicPr/>
          <p:nvPr/>
        </p:nvPicPr>
        <p:blipFill>
          <a:blip r:embed="rId2"/>
          <a:stretch/>
        </p:blipFill>
        <p:spPr>
          <a:xfrm>
            <a:off x="12335040" y="7772400"/>
            <a:ext cx="2751480" cy="4460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6" name="" descr=""/>
          <p:cNvPicPr/>
          <p:nvPr/>
        </p:nvPicPr>
        <p:blipFill>
          <a:blip r:embed="rId1"/>
          <a:srcRect l="0" t="4916" r="0" b="0"/>
          <a:stretch/>
        </p:blipFill>
        <p:spPr>
          <a:xfrm>
            <a:off x="1680120" y="228600"/>
            <a:ext cx="10663200" cy="8477280"/>
          </a:xfrm>
          <a:prstGeom prst="rect">
            <a:avLst/>
          </a:prstGeom>
          <a:ln w="0">
            <a:noFill/>
          </a:ln>
        </p:spPr>
      </p:pic>
      <p:pic>
        <p:nvPicPr>
          <p:cNvPr id="177" name="" descr=""/>
          <p:cNvPicPr/>
          <p:nvPr/>
        </p:nvPicPr>
        <p:blipFill>
          <a:blip r:embed="rId2"/>
          <a:stretch/>
        </p:blipFill>
        <p:spPr>
          <a:xfrm>
            <a:off x="12335040" y="7772400"/>
            <a:ext cx="2751480" cy="446040"/>
          </a:xfrm>
          <a:prstGeom prst="rect">
            <a:avLst/>
          </a:prstGeom>
          <a:ln w="0">
            <a:noFill/>
          </a:ln>
        </p:spPr>
      </p:pic>
      <p:pic>
        <p:nvPicPr>
          <p:cNvPr id="178" name="Image 7" descr="preencoded.png"/>
          <p:cNvPicPr/>
          <p:nvPr/>
        </p:nvPicPr>
        <p:blipFill>
          <a:blip r:embed="rId3"/>
          <a:stretch/>
        </p:blipFill>
        <p:spPr>
          <a:xfrm>
            <a:off x="12183480" y="1600200"/>
            <a:ext cx="1988640" cy="19782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9" name="" descr=""/>
          <p:cNvPicPr/>
          <p:nvPr/>
        </p:nvPicPr>
        <p:blipFill>
          <a:blip r:embed="rId1"/>
          <a:srcRect l="0" t="6627" r="0" b="0"/>
          <a:stretch/>
        </p:blipFill>
        <p:spPr>
          <a:xfrm>
            <a:off x="160920" y="1143000"/>
            <a:ext cx="13943520" cy="6424560"/>
          </a:xfrm>
          <a:prstGeom prst="rect">
            <a:avLst/>
          </a:prstGeom>
          <a:ln w="0">
            <a:noFill/>
          </a:ln>
        </p:spPr>
      </p:pic>
      <p:pic>
        <p:nvPicPr>
          <p:cNvPr id="180" name="" descr=""/>
          <p:cNvPicPr/>
          <p:nvPr/>
        </p:nvPicPr>
        <p:blipFill>
          <a:blip r:embed="rId2"/>
          <a:stretch/>
        </p:blipFill>
        <p:spPr>
          <a:xfrm>
            <a:off x="12335040" y="7772400"/>
            <a:ext cx="2751480" cy="446040"/>
          </a:xfrm>
          <a:prstGeom prst="rect">
            <a:avLst/>
          </a:prstGeom>
          <a:ln w="0">
            <a:noFill/>
          </a:ln>
        </p:spPr>
      </p:pic>
      <p:pic>
        <p:nvPicPr>
          <p:cNvPr id="181" name="Image 8" descr="preencoded.png"/>
          <p:cNvPicPr/>
          <p:nvPr/>
        </p:nvPicPr>
        <p:blipFill>
          <a:blip r:embed="rId3"/>
          <a:stretch/>
        </p:blipFill>
        <p:spPr>
          <a:xfrm>
            <a:off x="12115800" y="763920"/>
            <a:ext cx="1988640" cy="197820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 0"/>
          <p:cNvSpPr/>
          <p:nvPr/>
        </p:nvSpPr>
        <p:spPr>
          <a:xfrm>
            <a:off x="714960" y="563040"/>
            <a:ext cx="6360480" cy="599400"/>
          </a:xfrm>
          <a:prstGeom prst="rect">
            <a:avLst/>
          </a:prstGeom>
          <a:noFill/>
          <a:ln w="0">
            <a:noFill/>
          </a:ln>
        </p:spPr>
        <p:style>
          <a:lnRef idx="0"/>
          <a:fillRef idx="0"/>
          <a:effectRef idx="0"/>
          <a:fontRef idx="minor"/>
        </p:style>
        <p:txBody>
          <a:bodyPr wrap="none" lIns="0" rIns="0" tIns="0" bIns="0" anchor="t">
            <a:noAutofit/>
          </a:bodyPr>
          <a:p>
            <a:pPr>
              <a:lnSpc>
                <a:spcPts val="4700"/>
              </a:lnSpc>
              <a:tabLst>
                <a:tab algn="l" pos="0"/>
              </a:tabLst>
            </a:pPr>
            <a:r>
              <a:rPr b="0" lang="en-US" sz="3750" spc="-77" strike="noStrike" u="none">
                <a:solidFill>
                  <a:srgbClr val="000000"/>
                </a:solidFill>
                <a:uFillTx/>
                <a:latin typeface="Source Serif Pro Semi Bold"/>
                <a:ea typeface="Source Serif Pro Semi Bold"/>
              </a:rPr>
              <a:t>Applications dans tous les secteurs d'activité</a:t>
            </a:r>
            <a:endParaRPr b="0" lang="en-US" sz="3750" strike="noStrike" u="none">
              <a:solidFill>
                <a:srgbClr val="000000"/>
              </a:solidFill>
              <a:uFillTx/>
              <a:latin typeface="Arial"/>
            </a:endParaRPr>
          </a:p>
        </p:txBody>
      </p:sp>
      <p:pic>
        <p:nvPicPr>
          <p:cNvPr id="183" name="Image 0" descr="preencoded.png"/>
          <p:cNvPicPr/>
          <p:nvPr/>
        </p:nvPicPr>
        <p:blipFill>
          <a:blip r:embed="rId1"/>
          <a:stretch/>
        </p:blipFill>
        <p:spPr>
          <a:xfrm>
            <a:off x="3198240" y="1572480"/>
            <a:ext cx="1631880" cy="1483920"/>
          </a:xfrm>
          <a:prstGeom prst="rect">
            <a:avLst/>
          </a:prstGeom>
          <a:ln w="0">
            <a:noFill/>
          </a:ln>
        </p:spPr>
      </p:pic>
      <p:sp>
        <p:nvSpPr>
          <p:cNvPr id="184" name="Text 1"/>
          <p:cNvSpPr/>
          <p:nvPr/>
        </p:nvSpPr>
        <p:spPr>
          <a:xfrm>
            <a:off x="3951360" y="2302920"/>
            <a:ext cx="126360" cy="407160"/>
          </a:xfrm>
          <a:prstGeom prst="rect">
            <a:avLst/>
          </a:prstGeom>
          <a:noFill/>
          <a:ln w="0">
            <a:noFill/>
          </a:ln>
        </p:spPr>
        <p:style>
          <a:lnRef idx="0"/>
          <a:fillRef idx="0"/>
          <a:effectRef idx="0"/>
          <a:fontRef idx="minor"/>
        </p:style>
        <p:txBody>
          <a:bodyPr wrap="none" lIns="0" rIns="0" tIns="0" bIns="0" anchor="t">
            <a:noAutofit/>
          </a:bodyPr>
          <a:p>
            <a:pPr algn="ctr">
              <a:lnSpc>
                <a:spcPts val="3200"/>
              </a:lnSpc>
              <a:tabLst>
                <a:tab algn="l" pos="0"/>
              </a:tabLst>
            </a:pPr>
            <a:r>
              <a:rPr b="0" lang="en-US" sz="2000" spc="-40" strike="noStrike" u="none">
                <a:solidFill>
                  <a:srgbClr val="272525"/>
                </a:solidFill>
                <a:uFillTx/>
                <a:latin typeface="Source Serif Pro Semi Bold"/>
                <a:ea typeface="Source Serif Pro Semi Bold"/>
              </a:rPr>
              <a:t>1</a:t>
            </a:r>
            <a:endParaRPr b="0" lang="en-US" sz="2000" strike="noStrike" u="none">
              <a:solidFill>
                <a:srgbClr val="000000"/>
              </a:solidFill>
              <a:uFillTx/>
              <a:latin typeface="Arial"/>
            </a:endParaRPr>
          </a:p>
        </p:txBody>
      </p:sp>
      <p:sp>
        <p:nvSpPr>
          <p:cNvPr id="185" name="Text 2"/>
          <p:cNvSpPr/>
          <p:nvPr/>
        </p:nvSpPr>
        <p:spPr>
          <a:xfrm>
            <a:off x="5036040" y="1776960"/>
            <a:ext cx="2402280" cy="29880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850" spc="-37" strike="noStrike" u="none">
                <a:solidFill>
                  <a:srgbClr val="272525"/>
                </a:solidFill>
                <a:uFillTx/>
                <a:latin typeface="Source Serif Pro Semi Bold"/>
                <a:ea typeface="Source Serif Pro Semi Bold"/>
              </a:rPr>
              <a:t>Usines de fabrication</a:t>
            </a:r>
            <a:endParaRPr b="0" lang="en-US" sz="1850" strike="noStrike" u="none">
              <a:solidFill>
                <a:srgbClr val="000000"/>
              </a:solidFill>
              <a:uFillTx/>
              <a:latin typeface="Arial"/>
            </a:endParaRPr>
          </a:p>
        </p:txBody>
      </p:sp>
      <p:sp>
        <p:nvSpPr>
          <p:cNvPr id="186" name="Text 3"/>
          <p:cNvSpPr/>
          <p:nvPr/>
        </p:nvSpPr>
        <p:spPr>
          <a:xfrm>
            <a:off x="5036040" y="2199960"/>
            <a:ext cx="8673480" cy="65232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0" lang="en-US" sz="1600" spc="-31" strike="noStrike" u="none">
                <a:solidFill>
                  <a:srgbClr val="272525"/>
                </a:solidFill>
                <a:uFillTx/>
                <a:latin typeface="Source Sans Pro"/>
                <a:ea typeface="Source Sans Pro"/>
              </a:rPr>
              <a:t>Contrôler la sécurité des travailleurs, veiller au respect des exigences en matière d'équipement de sécurité et détecter rapidement les signaux d'incendie ou de détresse.</a:t>
            </a:r>
            <a:endParaRPr b="0" lang="en-US" sz="1600" strike="noStrike" u="none">
              <a:solidFill>
                <a:srgbClr val="000000"/>
              </a:solidFill>
              <a:uFillTx/>
              <a:latin typeface="Arial"/>
            </a:endParaRPr>
          </a:p>
        </p:txBody>
      </p:sp>
      <p:sp>
        <p:nvSpPr>
          <p:cNvPr id="187" name="Shape 4"/>
          <p:cNvSpPr/>
          <p:nvPr/>
        </p:nvSpPr>
        <p:spPr>
          <a:xfrm>
            <a:off x="4883040" y="3073680"/>
            <a:ext cx="8979840" cy="10080"/>
          </a:xfrm>
          <a:prstGeom prst="roundRect">
            <a:avLst>
              <a:gd name="adj" fmla="val 750757"/>
            </a:avLst>
          </a:prstGeom>
          <a:solidFill>
            <a:srgbClr val="d6badd"/>
          </a:solidFill>
          <a:ln w="0">
            <a:noFill/>
          </a:ln>
        </p:spPr>
        <p:style>
          <a:lnRef idx="0"/>
          <a:fillRef idx="0"/>
          <a:effectRef idx="0"/>
          <a:fontRef idx="minor"/>
        </p:style>
        <p:txBody>
          <a:bodyPr lIns="90000" rIns="90000" tIns="-36720" bIns="-36720" anchor="t">
            <a:noAutofit/>
          </a:bodyPr>
          <a:p>
            <a:pPr>
              <a:lnSpc>
                <a:spcPct val="100000"/>
              </a:lnSpc>
            </a:pPr>
            <a:endParaRPr b="0" lang="en-US" sz="1800" strike="noStrike" u="none">
              <a:solidFill>
                <a:srgbClr val="000000"/>
              </a:solidFill>
              <a:uFillTx/>
              <a:latin typeface="Arial"/>
            </a:endParaRPr>
          </a:p>
        </p:txBody>
      </p:sp>
      <p:pic>
        <p:nvPicPr>
          <p:cNvPr id="188" name="Image 1" descr="preencoded.png"/>
          <p:cNvPicPr/>
          <p:nvPr/>
        </p:nvPicPr>
        <p:blipFill>
          <a:blip r:embed="rId2"/>
          <a:stretch/>
        </p:blipFill>
        <p:spPr>
          <a:xfrm>
            <a:off x="2381760" y="3108960"/>
            <a:ext cx="3265560" cy="1483920"/>
          </a:xfrm>
          <a:prstGeom prst="rect">
            <a:avLst/>
          </a:prstGeom>
          <a:ln w="0">
            <a:noFill/>
          </a:ln>
        </p:spPr>
      </p:pic>
      <p:sp>
        <p:nvSpPr>
          <p:cNvPr id="189" name="Text 5"/>
          <p:cNvSpPr/>
          <p:nvPr/>
        </p:nvSpPr>
        <p:spPr>
          <a:xfrm>
            <a:off x="3951360" y="3647160"/>
            <a:ext cx="126360" cy="407160"/>
          </a:xfrm>
          <a:prstGeom prst="rect">
            <a:avLst/>
          </a:prstGeom>
          <a:noFill/>
          <a:ln w="0">
            <a:noFill/>
          </a:ln>
        </p:spPr>
        <p:style>
          <a:lnRef idx="0"/>
          <a:fillRef idx="0"/>
          <a:effectRef idx="0"/>
          <a:fontRef idx="minor"/>
        </p:style>
        <p:txBody>
          <a:bodyPr wrap="none" lIns="0" rIns="0" tIns="0" bIns="0" anchor="t">
            <a:noAutofit/>
          </a:bodyPr>
          <a:p>
            <a:pPr algn="ctr">
              <a:lnSpc>
                <a:spcPts val="3200"/>
              </a:lnSpc>
              <a:tabLst>
                <a:tab algn="l" pos="0"/>
              </a:tabLst>
            </a:pPr>
            <a:r>
              <a:rPr b="0" lang="en-US" sz="2000" spc="-40" strike="noStrike" u="none">
                <a:solidFill>
                  <a:srgbClr val="272525"/>
                </a:solidFill>
                <a:uFillTx/>
                <a:latin typeface="Source Serif Pro Semi Bold"/>
                <a:ea typeface="Source Serif Pro Semi Bold"/>
              </a:rPr>
              <a:t>2</a:t>
            </a:r>
            <a:endParaRPr b="0" lang="en-US" sz="2000" strike="noStrike" u="none">
              <a:solidFill>
                <a:srgbClr val="000000"/>
              </a:solidFill>
              <a:uFillTx/>
              <a:latin typeface="Arial"/>
            </a:endParaRPr>
          </a:p>
        </p:txBody>
      </p:sp>
      <p:sp>
        <p:nvSpPr>
          <p:cNvPr id="190" name="Text 6"/>
          <p:cNvSpPr/>
          <p:nvPr/>
        </p:nvSpPr>
        <p:spPr>
          <a:xfrm>
            <a:off x="5852880" y="3313080"/>
            <a:ext cx="2402280" cy="29880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850" spc="-37" strike="noStrike" u="none">
                <a:solidFill>
                  <a:srgbClr val="272525"/>
                </a:solidFill>
                <a:uFillTx/>
                <a:latin typeface="Source Serif Pro Semi Bold"/>
                <a:ea typeface="Source Serif Pro Semi Bold"/>
              </a:rPr>
              <a:t>Chantiers de construction</a:t>
            </a:r>
            <a:endParaRPr b="0" lang="en-US" sz="1850" strike="noStrike" u="none">
              <a:solidFill>
                <a:srgbClr val="000000"/>
              </a:solidFill>
              <a:uFillTx/>
              <a:latin typeface="Arial"/>
            </a:endParaRPr>
          </a:p>
        </p:txBody>
      </p:sp>
      <p:sp>
        <p:nvSpPr>
          <p:cNvPr id="191" name="Text 7"/>
          <p:cNvSpPr/>
          <p:nvPr/>
        </p:nvSpPr>
        <p:spPr>
          <a:xfrm>
            <a:off x="5852880" y="3736080"/>
            <a:ext cx="7856640" cy="65232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0" lang="en-US" sz="1600" spc="-31" strike="noStrike" u="none">
                <a:solidFill>
                  <a:srgbClr val="272525"/>
                </a:solidFill>
                <a:uFillTx/>
                <a:latin typeface="Source Sans Pro"/>
                <a:ea typeface="Source Sans Pro"/>
              </a:rPr>
              <a:t>Surveillez les chantiers de construction en temps réel, en vous assurant que les travailleurs portent les équipements de sécurité appropriés et en fournissant des alertes immédiates en cas de danger potentiel.</a:t>
            </a:r>
            <a:endParaRPr b="0" lang="en-US" sz="1600" strike="noStrike" u="none">
              <a:solidFill>
                <a:srgbClr val="000000"/>
              </a:solidFill>
              <a:uFillTx/>
              <a:latin typeface="Arial"/>
            </a:endParaRPr>
          </a:p>
        </p:txBody>
      </p:sp>
      <p:sp>
        <p:nvSpPr>
          <p:cNvPr id="192" name="Shape 8"/>
          <p:cNvSpPr/>
          <p:nvPr/>
        </p:nvSpPr>
        <p:spPr>
          <a:xfrm>
            <a:off x="5699520" y="4610160"/>
            <a:ext cx="8163000" cy="10080"/>
          </a:xfrm>
          <a:prstGeom prst="roundRect">
            <a:avLst>
              <a:gd name="adj" fmla="val 750757"/>
            </a:avLst>
          </a:prstGeom>
          <a:solidFill>
            <a:srgbClr val="d6badd"/>
          </a:solidFill>
          <a:ln w="0">
            <a:noFill/>
          </a:ln>
        </p:spPr>
        <p:style>
          <a:lnRef idx="0"/>
          <a:fillRef idx="0"/>
          <a:effectRef idx="0"/>
          <a:fontRef idx="minor"/>
        </p:style>
        <p:txBody>
          <a:bodyPr lIns="90000" rIns="90000" tIns="-36720" bIns="-36720" anchor="t">
            <a:noAutofit/>
          </a:bodyPr>
          <a:p>
            <a:pPr>
              <a:lnSpc>
                <a:spcPct val="100000"/>
              </a:lnSpc>
            </a:pPr>
            <a:endParaRPr b="0" lang="en-US" sz="1800" strike="noStrike" u="none">
              <a:solidFill>
                <a:srgbClr val="000000"/>
              </a:solidFill>
              <a:uFillTx/>
              <a:latin typeface="Arial"/>
            </a:endParaRPr>
          </a:p>
        </p:txBody>
      </p:sp>
      <p:pic>
        <p:nvPicPr>
          <p:cNvPr id="193" name="Image 2" descr="preencoded.png"/>
          <p:cNvPicPr/>
          <p:nvPr/>
        </p:nvPicPr>
        <p:blipFill>
          <a:blip r:embed="rId3"/>
          <a:stretch/>
        </p:blipFill>
        <p:spPr>
          <a:xfrm>
            <a:off x="1564920" y="4645080"/>
            <a:ext cx="4898880" cy="1483920"/>
          </a:xfrm>
          <a:prstGeom prst="rect">
            <a:avLst/>
          </a:prstGeom>
          <a:ln w="0">
            <a:noFill/>
          </a:ln>
        </p:spPr>
      </p:pic>
      <p:sp>
        <p:nvSpPr>
          <p:cNvPr id="194" name="Text 9"/>
          <p:cNvSpPr/>
          <p:nvPr/>
        </p:nvSpPr>
        <p:spPr>
          <a:xfrm>
            <a:off x="3951360" y="5183280"/>
            <a:ext cx="126360" cy="407160"/>
          </a:xfrm>
          <a:prstGeom prst="rect">
            <a:avLst/>
          </a:prstGeom>
          <a:noFill/>
          <a:ln w="0">
            <a:noFill/>
          </a:ln>
        </p:spPr>
        <p:style>
          <a:lnRef idx="0"/>
          <a:fillRef idx="0"/>
          <a:effectRef idx="0"/>
          <a:fontRef idx="minor"/>
        </p:style>
        <p:txBody>
          <a:bodyPr wrap="none" lIns="0" rIns="0" tIns="0" bIns="0" anchor="t">
            <a:noAutofit/>
          </a:bodyPr>
          <a:p>
            <a:pPr algn="ctr">
              <a:lnSpc>
                <a:spcPts val="3200"/>
              </a:lnSpc>
              <a:tabLst>
                <a:tab algn="l" pos="0"/>
              </a:tabLst>
            </a:pPr>
            <a:r>
              <a:rPr b="0" lang="en-US" sz="2000" spc="-40" strike="noStrike" u="none">
                <a:solidFill>
                  <a:srgbClr val="272525"/>
                </a:solidFill>
                <a:uFillTx/>
                <a:latin typeface="Source Serif Pro Semi Bold"/>
                <a:ea typeface="Source Serif Pro Semi Bold"/>
              </a:rPr>
              <a:t>3</a:t>
            </a:r>
            <a:endParaRPr b="0" lang="en-US" sz="2000" strike="noStrike" u="none">
              <a:solidFill>
                <a:srgbClr val="000000"/>
              </a:solidFill>
              <a:uFillTx/>
              <a:latin typeface="Arial"/>
            </a:endParaRPr>
          </a:p>
        </p:txBody>
      </p:sp>
      <p:sp>
        <p:nvSpPr>
          <p:cNvPr id="195" name="Text 10"/>
          <p:cNvSpPr/>
          <p:nvPr/>
        </p:nvSpPr>
        <p:spPr>
          <a:xfrm>
            <a:off x="6669720" y="4849560"/>
            <a:ext cx="3187800" cy="29880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850" spc="-37" strike="noStrike" u="none">
                <a:solidFill>
                  <a:srgbClr val="272525"/>
                </a:solidFill>
                <a:uFillTx/>
                <a:latin typeface="Source Serif Pro Semi Bold"/>
                <a:ea typeface="Source Serif Pro Semi Bold"/>
              </a:rPr>
              <a:t>Industries minières et extractives</a:t>
            </a:r>
            <a:endParaRPr b="0" lang="en-US" sz="1850" strike="noStrike" u="none">
              <a:solidFill>
                <a:srgbClr val="000000"/>
              </a:solidFill>
              <a:uFillTx/>
              <a:latin typeface="Arial"/>
            </a:endParaRPr>
          </a:p>
        </p:txBody>
      </p:sp>
      <p:sp>
        <p:nvSpPr>
          <p:cNvPr id="196" name="Text 11"/>
          <p:cNvSpPr/>
          <p:nvPr/>
        </p:nvSpPr>
        <p:spPr>
          <a:xfrm>
            <a:off x="6669720" y="5272200"/>
            <a:ext cx="7039800" cy="65232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0" lang="en-US" sz="1600" spc="-31" strike="noStrike" u="none">
                <a:solidFill>
                  <a:srgbClr val="272525"/>
                </a:solidFill>
                <a:uFillTx/>
                <a:latin typeface="Source Sans Pro"/>
                <a:ea typeface="Source Sans Pro"/>
              </a:rPr>
              <a:t>Suivez le respect des règles de sécurité, détectez les signes de danger et envoyez des alertes rapides en cas d'accident ou de situation dangereuse.</a:t>
            </a:r>
            <a:endParaRPr b="0" lang="en-US" sz="1600" strike="noStrike" u="none">
              <a:solidFill>
                <a:srgbClr val="000000"/>
              </a:solidFill>
              <a:uFillTx/>
              <a:latin typeface="Arial"/>
            </a:endParaRPr>
          </a:p>
        </p:txBody>
      </p:sp>
      <p:sp>
        <p:nvSpPr>
          <p:cNvPr id="197" name="Shape 12"/>
          <p:cNvSpPr/>
          <p:nvPr/>
        </p:nvSpPr>
        <p:spPr>
          <a:xfrm>
            <a:off x="6516360" y="6146280"/>
            <a:ext cx="7346520" cy="10080"/>
          </a:xfrm>
          <a:prstGeom prst="roundRect">
            <a:avLst>
              <a:gd name="adj" fmla="val 750757"/>
            </a:avLst>
          </a:prstGeom>
          <a:solidFill>
            <a:srgbClr val="d6badd"/>
          </a:solidFill>
          <a:ln w="0">
            <a:noFill/>
          </a:ln>
        </p:spPr>
        <p:style>
          <a:lnRef idx="0"/>
          <a:fillRef idx="0"/>
          <a:effectRef idx="0"/>
          <a:fontRef idx="minor"/>
        </p:style>
        <p:txBody>
          <a:bodyPr lIns="90000" rIns="90000" tIns="-36720" bIns="-36720" anchor="t">
            <a:noAutofit/>
          </a:bodyPr>
          <a:p>
            <a:pPr>
              <a:lnSpc>
                <a:spcPct val="100000"/>
              </a:lnSpc>
            </a:pPr>
            <a:endParaRPr b="0" lang="en-US" sz="1800" strike="noStrike" u="none">
              <a:solidFill>
                <a:srgbClr val="000000"/>
              </a:solidFill>
              <a:uFillTx/>
              <a:latin typeface="Arial"/>
            </a:endParaRPr>
          </a:p>
        </p:txBody>
      </p:sp>
      <p:pic>
        <p:nvPicPr>
          <p:cNvPr id="198" name="Image 3" descr="preencoded.png"/>
          <p:cNvPicPr/>
          <p:nvPr/>
        </p:nvPicPr>
        <p:blipFill>
          <a:blip r:embed="rId4"/>
          <a:stretch/>
        </p:blipFill>
        <p:spPr>
          <a:xfrm>
            <a:off x="748080" y="6181200"/>
            <a:ext cx="6532560" cy="1483920"/>
          </a:xfrm>
          <a:prstGeom prst="rect">
            <a:avLst/>
          </a:prstGeom>
          <a:ln w="0">
            <a:noFill/>
          </a:ln>
        </p:spPr>
      </p:pic>
      <p:sp>
        <p:nvSpPr>
          <p:cNvPr id="199" name="Text 13"/>
          <p:cNvSpPr/>
          <p:nvPr/>
        </p:nvSpPr>
        <p:spPr>
          <a:xfrm>
            <a:off x="3951360" y="6719760"/>
            <a:ext cx="126360" cy="407160"/>
          </a:xfrm>
          <a:prstGeom prst="rect">
            <a:avLst/>
          </a:prstGeom>
          <a:noFill/>
          <a:ln w="0">
            <a:noFill/>
          </a:ln>
        </p:spPr>
        <p:style>
          <a:lnRef idx="0"/>
          <a:fillRef idx="0"/>
          <a:effectRef idx="0"/>
          <a:fontRef idx="minor"/>
        </p:style>
        <p:txBody>
          <a:bodyPr wrap="none" lIns="0" rIns="0" tIns="0" bIns="0" anchor="t">
            <a:noAutofit/>
          </a:bodyPr>
          <a:p>
            <a:pPr algn="ctr">
              <a:lnSpc>
                <a:spcPts val="3200"/>
              </a:lnSpc>
              <a:tabLst>
                <a:tab algn="l" pos="0"/>
              </a:tabLst>
            </a:pPr>
            <a:r>
              <a:rPr b="0" lang="en-US" sz="2000" spc="-40" strike="noStrike" u="none">
                <a:solidFill>
                  <a:srgbClr val="272525"/>
                </a:solidFill>
                <a:uFillTx/>
                <a:latin typeface="Source Serif Pro Semi Bold"/>
                <a:ea typeface="Source Serif Pro Semi Bold"/>
              </a:rPr>
              <a:t>4</a:t>
            </a:r>
            <a:endParaRPr b="0" lang="en-US" sz="2000" strike="noStrike" u="none">
              <a:solidFill>
                <a:srgbClr val="000000"/>
              </a:solidFill>
              <a:uFillTx/>
              <a:latin typeface="Arial"/>
            </a:endParaRPr>
          </a:p>
        </p:txBody>
      </p:sp>
      <p:sp>
        <p:nvSpPr>
          <p:cNvPr id="200" name="Text 14"/>
          <p:cNvSpPr/>
          <p:nvPr/>
        </p:nvSpPr>
        <p:spPr>
          <a:xfrm>
            <a:off x="7486560" y="6385680"/>
            <a:ext cx="3313080" cy="29880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850" spc="-37" strike="noStrike" u="none">
                <a:solidFill>
                  <a:srgbClr val="272525"/>
                </a:solidFill>
                <a:uFillTx/>
                <a:latin typeface="Source Serif Pro Semi Bold"/>
                <a:ea typeface="Source Serif Pro Semi Bold"/>
              </a:rPr>
              <a:t>Entrepôts et centres logistiques</a:t>
            </a:r>
            <a:endParaRPr b="0" lang="en-US" sz="1850" strike="noStrike" u="none">
              <a:solidFill>
                <a:srgbClr val="000000"/>
              </a:solidFill>
              <a:uFillTx/>
              <a:latin typeface="Arial"/>
            </a:endParaRPr>
          </a:p>
        </p:txBody>
      </p:sp>
      <p:sp>
        <p:nvSpPr>
          <p:cNvPr id="201" name="Text 15"/>
          <p:cNvSpPr/>
          <p:nvPr/>
        </p:nvSpPr>
        <p:spPr>
          <a:xfrm>
            <a:off x="7486560" y="6808680"/>
            <a:ext cx="6223320" cy="652320"/>
          </a:xfrm>
          <a:prstGeom prst="rect">
            <a:avLst/>
          </a:prstGeom>
          <a:noFill/>
          <a:ln w="0">
            <a:noFill/>
          </a:ln>
        </p:spPr>
        <p:style>
          <a:lnRef idx="0"/>
          <a:fillRef idx="0"/>
          <a:effectRef idx="0"/>
          <a:fontRef idx="minor"/>
        </p:style>
        <p:txBody>
          <a:bodyPr lIns="0" rIns="0" tIns="0" bIns="0" anchor="t">
            <a:noAutofit/>
          </a:bodyPr>
          <a:p>
            <a:pPr>
              <a:lnSpc>
                <a:spcPts val="2551"/>
              </a:lnSpc>
              <a:tabLst>
                <a:tab algn="l" pos="0"/>
              </a:tabLst>
            </a:pPr>
            <a:r>
              <a:rPr b="0" lang="en-US" sz="1600" spc="-31" strike="noStrike" u="none">
                <a:solidFill>
                  <a:srgbClr val="272525"/>
                </a:solidFill>
                <a:uFillTx/>
                <a:latin typeface="Source Sans Pro"/>
                <a:ea typeface="Source Sans Pro"/>
              </a:rPr>
              <a:t>Assurer la sécurité des travailleurs utilisant des machines lourdes, telles que les chariots élévateurs, et détecter les incendies et y répondre.</a:t>
            </a:r>
            <a:endParaRPr b="0" lang="en-US" sz="1600" strike="noStrike" u="none">
              <a:solidFill>
                <a:srgbClr val="000000"/>
              </a:solidFill>
              <a:uFillTx/>
              <a:latin typeface="Arial"/>
            </a:endParaRPr>
          </a:p>
        </p:txBody>
      </p:sp>
      <p:pic>
        <p:nvPicPr>
          <p:cNvPr id="202" name="" descr=""/>
          <p:cNvPicPr/>
          <p:nvPr/>
        </p:nvPicPr>
        <p:blipFill>
          <a:blip r:embed="rId5"/>
          <a:stretch/>
        </p:blipFill>
        <p:spPr>
          <a:xfrm>
            <a:off x="12573000" y="7772400"/>
            <a:ext cx="2065680" cy="44604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3" name="Image 0" descr="preencoded.png"/>
          <p:cNvPicPr/>
          <p:nvPr/>
        </p:nvPicPr>
        <p:blipFill>
          <a:blip r:embed="rId1"/>
          <a:stretch/>
        </p:blipFill>
        <p:spPr>
          <a:xfrm>
            <a:off x="9144000" y="0"/>
            <a:ext cx="5484960" cy="8228160"/>
          </a:xfrm>
          <a:prstGeom prst="rect">
            <a:avLst/>
          </a:prstGeom>
          <a:ln w="0">
            <a:noFill/>
          </a:ln>
        </p:spPr>
      </p:pic>
      <p:sp>
        <p:nvSpPr>
          <p:cNvPr id="204" name="Text 0"/>
          <p:cNvSpPr/>
          <p:nvPr/>
        </p:nvSpPr>
        <p:spPr>
          <a:xfrm>
            <a:off x="635400" y="791640"/>
            <a:ext cx="6915240" cy="532800"/>
          </a:xfrm>
          <a:prstGeom prst="rect">
            <a:avLst/>
          </a:prstGeom>
          <a:noFill/>
          <a:ln w="0">
            <a:noFill/>
          </a:ln>
        </p:spPr>
        <p:style>
          <a:lnRef idx="0"/>
          <a:fillRef idx="0"/>
          <a:effectRef idx="0"/>
          <a:fontRef idx="minor"/>
        </p:style>
        <p:txBody>
          <a:bodyPr wrap="none" lIns="0" rIns="0" tIns="0" bIns="0" anchor="t">
            <a:noAutofit/>
          </a:bodyPr>
          <a:p>
            <a:pPr>
              <a:lnSpc>
                <a:spcPts val="4201"/>
              </a:lnSpc>
              <a:tabLst>
                <a:tab algn="l" pos="0"/>
              </a:tabLst>
            </a:pPr>
            <a:r>
              <a:rPr b="0" lang="en-US" sz="3350" spc="-68" strike="noStrike" u="none">
                <a:solidFill>
                  <a:srgbClr val="000000"/>
                </a:solidFill>
                <a:uFillTx/>
                <a:latin typeface="Source Serif Pro Semi Bold"/>
                <a:ea typeface="Source Serif Pro Semi Bold"/>
              </a:rPr>
              <a:t>Future scope: Continuous innovation</a:t>
            </a:r>
            <a:endParaRPr b="0" lang="en-US" sz="3350" strike="noStrike" u="none">
              <a:solidFill>
                <a:srgbClr val="000000"/>
              </a:solidFill>
              <a:uFillTx/>
              <a:latin typeface="Arial"/>
            </a:endParaRPr>
          </a:p>
        </p:txBody>
      </p:sp>
      <p:sp>
        <p:nvSpPr>
          <p:cNvPr id="205" name="Text 1"/>
          <p:cNvSpPr/>
          <p:nvPr/>
        </p:nvSpPr>
        <p:spPr>
          <a:xfrm>
            <a:off x="635400" y="1688760"/>
            <a:ext cx="7871400" cy="597960"/>
          </a:xfrm>
          <a:prstGeom prst="rect">
            <a:avLst/>
          </a:prstGeom>
          <a:noFill/>
          <a:ln w="0">
            <a:noFill/>
          </a:ln>
        </p:spPr>
        <p:style>
          <a:lnRef idx="0"/>
          <a:fillRef idx="0"/>
          <a:effectRef idx="0"/>
          <a:fontRef idx="minor"/>
        </p:style>
        <p:txBody>
          <a:bodyPr wrap="none" lIns="0" rIns="0" tIns="0" bIns="0" anchor="t">
            <a:noAutofit/>
          </a:bodyPr>
          <a:p>
            <a:pPr algn="ctr">
              <a:lnSpc>
                <a:spcPts val="4700"/>
              </a:lnSpc>
              <a:tabLst>
                <a:tab algn="l" pos="0"/>
              </a:tabLst>
            </a:pPr>
            <a:r>
              <a:rPr b="0" lang="en-US" sz="4700" spc="-94" strike="noStrike" u="none">
                <a:solidFill>
                  <a:srgbClr val="272525"/>
                </a:solidFill>
                <a:uFillTx/>
                <a:latin typeface="Source Serif Pro Semi Bold"/>
                <a:ea typeface="Source Serif Pro Semi Bold"/>
              </a:rPr>
              <a:t>1</a:t>
            </a:r>
            <a:endParaRPr b="0" lang="en-US" sz="4700" strike="noStrike" u="none">
              <a:solidFill>
                <a:srgbClr val="000000"/>
              </a:solidFill>
              <a:uFillTx/>
              <a:latin typeface="Arial"/>
            </a:endParaRPr>
          </a:p>
        </p:txBody>
      </p:sp>
      <p:sp>
        <p:nvSpPr>
          <p:cNvPr id="206" name="Text 2"/>
          <p:cNvSpPr/>
          <p:nvPr/>
        </p:nvSpPr>
        <p:spPr>
          <a:xfrm>
            <a:off x="3503520" y="2514960"/>
            <a:ext cx="2135160" cy="265680"/>
          </a:xfrm>
          <a:prstGeom prst="rect">
            <a:avLst/>
          </a:prstGeom>
          <a:noFill/>
          <a:ln w="0">
            <a:noFill/>
          </a:ln>
        </p:spPr>
        <p:style>
          <a:lnRef idx="0"/>
          <a:fillRef idx="0"/>
          <a:effectRef idx="0"/>
          <a:fontRef idx="minor"/>
        </p:style>
        <p:txBody>
          <a:bodyPr wrap="none" lIns="0" rIns="0" tIns="0" bIns="0" anchor="t">
            <a:noAutofit/>
          </a:bodyPr>
          <a:p>
            <a:pPr algn="ctr">
              <a:lnSpc>
                <a:spcPts val="2100"/>
              </a:lnSpc>
              <a:tabLst>
                <a:tab algn="l" pos="0"/>
              </a:tabLst>
            </a:pPr>
            <a:r>
              <a:rPr b="0" lang="en-US" sz="1650" spc="-34" strike="noStrike" u="none">
                <a:solidFill>
                  <a:srgbClr val="272525"/>
                </a:solidFill>
                <a:uFillTx/>
                <a:latin typeface="Source Serif Pro Semi Bold"/>
                <a:ea typeface="Source Serif Pro Semi Bold"/>
              </a:rPr>
              <a:t>Réalité augmentée</a:t>
            </a:r>
            <a:endParaRPr b="0" lang="en-US" sz="1650" strike="noStrike" u="none">
              <a:solidFill>
                <a:srgbClr val="000000"/>
              </a:solidFill>
              <a:uFillTx/>
              <a:latin typeface="Arial"/>
            </a:endParaRPr>
          </a:p>
        </p:txBody>
      </p:sp>
      <p:sp>
        <p:nvSpPr>
          <p:cNvPr id="207" name="Text 4"/>
          <p:cNvSpPr/>
          <p:nvPr/>
        </p:nvSpPr>
        <p:spPr>
          <a:xfrm>
            <a:off x="635400" y="3817080"/>
            <a:ext cx="7871400" cy="597960"/>
          </a:xfrm>
          <a:prstGeom prst="rect">
            <a:avLst/>
          </a:prstGeom>
          <a:noFill/>
          <a:ln w="0">
            <a:noFill/>
          </a:ln>
        </p:spPr>
        <p:style>
          <a:lnRef idx="0"/>
          <a:fillRef idx="0"/>
          <a:effectRef idx="0"/>
          <a:fontRef idx="minor"/>
        </p:style>
        <p:txBody>
          <a:bodyPr wrap="none" lIns="0" rIns="0" tIns="0" bIns="0" anchor="t">
            <a:noAutofit/>
          </a:bodyPr>
          <a:p>
            <a:pPr algn="ctr">
              <a:lnSpc>
                <a:spcPts val="4700"/>
              </a:lnSpc>
              <a:tabLst>
                <a:tab algn="l" pos="0"/>
              </a:tabLst>
            </a:pPr>
            <a:r>
              <a:rPr b="0" lang="en-US" sz="4700" spc="-94" strike="noStrike" u="none">
                <a:solidFill>
                  <a:srgbClr val="272525"/>
                </a:solidFill>
                <a:uFillTx/>
                <a:latin typeface="Source Serif Pro Semi Bold"/>
                <a:ea typeface="Source Serif Pro Semi Bold"/>
              </a:rPr>
              <a:t>2</a:t>
            </a:r>
            <a:endParaRPr b="0" lang="en-US" sz="4700" strike="noStrike" u="none">
              <a:solidFill>
                <a:srgbClr val="000000"/>
              </a:solidFill>
              <a:uFillTx/>
              <a:latin typeface="Arial"/>
            </a:endParaRPr>
          </a:p>
        </p:txBody>
      </p:sp>
      <p:sp>
        <p:nvSpPr>
          <p:cNvPr id="208" name="Text 5"/>
          <p:cNvSpPr/>
          <p:nvPr/>
        </p:nvSpPr>
        <p:spPr>
          <a:xfrm>
            <a:off x="3427920" y="4643280"/>
            <a:ext cx="2286720" cy="265680"/>
          </a:xfrm>
          <a:prstGeom prst="rect">
            <a:avLst/>
          </a:prstGeom>
          <a:noFill/>
          <a:ln w="0">
            <a:noFill/>
          </a:ln>
        </p:spPr>
        <p:style>
          <a:lnRef idx="0"/>
          <a:fillRef idx="0"/>
          <a:effectRef idx="0"/>
          <a:fontRef idx="minor"/>
        </p:style>
        <p:txBody>
          <a:bodyPr wrap="none" lIns="0" rIns="0" tIns="0" bIns="0" anchor="t">
            <a:noAutofit/>
          </a:bodyPr>
          <a:p>
            <a:pPr algn="ctr">
              <a:lnSpc>
                <a:spcPts val="2100"/>
              </a:lnSpc>
              <a:tabLst>
                <a:tab algn="l" pos="0"/>
              </a:tabLst>
            </a:pPr>
            <a:r>
              <a:rPr b="0" lang="en-US" sz="1650" spc="-34" strike="noStrike" u="none">
                <a:solidFill>
                  <a:srgbClr val="272525"/>
                </a:solidFill>
                <a:uFillTx/>
                <a:latin typeface="Source Serif Pro Semi Bold"/>
                <a:ea typeface="Source Serif Pro Semi Bold"/>
              </a:rPr>
              <a:t>Analyse avancée des données</a:t>
            </a:r>
            <a:endParaRPr b="0" lang="en-US" sz="1650" strike="noStrike" u="none">
              <a:solidFill>
                <a:srgbClr val="000000"/>
              </a:solidFill>
              <a:uFillTx/>
              <a:latin typeface="Arial"/>
            </a:endParaRPr>
          </a:p>
        </p:txBody>
      </p:sp>
      <p:sp>
        <p:nvSpPr>
          <p:cNvPr id="209" name="Text 7"/>
          <p:cNvSpPr/>
          <p:nvPr/>
        </p:nvSpPr>
        <p:spPr>
          <a:xfrm>
            <a:off x="635400" y="5945400"/>
            <a:ext cx="7871400" cy="597960"/>
          </a:xfrm>
          <a:prstGeom prst="rect">
            <a:avLst/>
          </a:prstGeom>
          <a:noFill/>
          <a:ln w="0">
            <a:noFill/>
          </a:ln>
        </p:spPr>
        <p:style>
          <a:lnRef idx="0"/>
          <a:fillRef idx="0"/>
          <a:effectRef idx="0"/>
          <a:fontRef idx="minor"/>
        </p:style>
        <p:txBody>
          <a:bodyPr wrap="none" lIns="0" rIns="0" tIns="0" bIns="0" anchor="t">
            <a:noAutofit/>
          </a:bodyPr>
          <a:p>
            <a:pPr algn="ctr">
              <a:lnSpc>
                <a:spcPts val="4700"/>
              </a:lnSpc>
              <a:tabLst>
                <a:tab algn="l" pos="0"/>
              </a:tabLst>
            </a:pPr>
            <a:r>
              <a:rPr b="0" lang="en-US" sz="4700" spc="-94" strike="noStrike" u="none">
                <a:solidFill>
                  <a:srgbClr val="272525"/>
                </a:solidFill>
                <a:uFillTx/>
                <a:latin typeface="Source Serif Pro Semi Bold"/>
                <a:ea typeface="Source Serif Pro Semi Bold"/>
              </a:rPr>
              <a:t>3</a:t>
            </a:r>
            <a:endParaRPr b="0" lang="en-US" sz="4700" strike="noStrike" u="none">
              <a:solidFill>
                <a:srgbClr val="000000"/>
              </a:solidFill>
              <a:uFillTx/>
              <a:latin typeface="Arial"/>
            </a:endParaRPr>
          </a:p>
        </p:txBody>
      </p:sp>
      <p:sp>
        <p:nvSpPr>
          <p:cNvPr id="210" name="Text 8"/>
          <p:cNvSpPr/>
          <p:nvPr/>
        </p:nvSpPr>
        <p:spPr>
          <a:xfrm>
            <a:off x="3295440" y="6771600"/>
            <a:ext cx="2552040" cy="265680"/>
          </a:xfrm>
          <a:prstGeom prst="rect">
            <a:avLst/>
          </a:prstGeom>
          <a:noFill/>
          <a:ln w="0">
            <a:noFill/>
          </a:ln>
        </p:spPr>
        <p:style>
          <a:lnRef idx="0"/>
          <a:fillRef idx="0"/>
          <a:effectRef idx="0"/>
          <a:fontRef idx="minor"/>
        </p:style>
        <p:txBody>
          <a:bodyPr wrap="none" lIns="0" rIns="0" tIns="0" bIns="0" anchor="t">
            <a:noAutofit/>
          </a:bodyPr>
          <a:p>
            <a:pPr algn="ctr">
              <a:lnSpc>
                <a:spcPts val="2100"/>
              </a:lnSpc>
              <a:tabLst>
                <a:tab algn="l" pos="0"/>
              </a:tabLst>
            </a:pPr>
            <a:r>
              <a:rPr b="0" lang="en-US" sz="1650" spc="-34" strike="noStrike" u="none">
                <a:solidFill>
                  <a:srgbClr val="272525"/>
                </a:solidFill>
                <a:uFillTx/>
                <a:latin typeface="Source Serif Pro Semi Bold"/>
                <a:ea typeface="Source Serif Pro Semi Bold"/>
              </a:rPr>
              <a:t>Collaboration internationale</a:t>
            </a:r>
            <a:endParaRPr b="0" lang="en-US" sz="1650" strike="noStrike" u="none">
              <a:solidFill>
                <a:srgbClr val="000000"/>
              </a:solidFill>
              <a:uFillTx/>
              <a:latin typeface="Arial"/>
            </a:endParaRPr>
          </a:p>
        </p:txBody>
      </p:sp>
      <p:sp>
        <p:nvSpPr>
          <p:cNvPr id="211" name=""/>
          <p:cNvSpPr/>
          <p:nvPr/>
        </p:nvSpPr>
        <p:spPr>
          <a:xfrm>
            <a:off x="228600" y="2971800"/>
            <a:ext cx="845784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pc="-28" strike="noStrike" u="none">
                <a:solidFill>
                  <a:srgbClr val="272525"/>
                </a:solidFill>
                <a:uFillTx/>
                <a:latin typeface="Source Sans Pro"/>
                <a:ea typeface="Source Sans Pro"/>
              </a:rPr>
              <a:t>Intégrer la réalité augmentée pour des simulations de sécurité immersives et des procédures guidées pendant la formation et les interventions en cas d'incident.</a:t>
            </a:r>
            <a:endParaRPr b="0" lang="en-US" sz="1400" strike="noStrike" u="none">
              <a:solidFill>
                <a:srgbClr val="000000"/>
              </a:solidFill>
              <a:uFillTx/>
              <a:latin typeface="Arial"/>
            </a:endParaRPr>
          </a:p>
        </p:txBody>
      </p:sp>
      <p:sp>
        <p:nvSpPr>
          <p:cNvPr id="212" name=""/>
          <p:cNvSpPr/>
          <p:nvPr/>
        </p:nvSpPr>
        <p:spPr>
          <a:xfrm>
            <a:off x="341280" y="5029200"/>
            <a:ext cx="788796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pc="-28" strike="noStrike" u="none">
                <a:solidFill>
                  <a:srgbClr val="272525"/>
                </a:solidFill>
                <a:uFillTx/>
                <a:latin typeface="Source Sans Pro"/>
                <a:ea typeface="Source Sans Pro"/>
              </a:rPr>
              <a:t>Tirer parti d'une meilleure analyse des données pour mieux comprendre les tendances en matière de sécurité et élaborer des modèles prédictifs.</a:t>
            </a:r>
            <a:endParaRPr b="0" lang="en-US" sz="1400" strike="noStrike" u="none">
              <a:solidFill>
                <a:srgbClr val="000000"/>
              </a:solidFill>
              <a:uFillTx/>
              <a:latin typeface="Arial"/>
            </a:endParaRPr>
          </a:p>
        </p:txBody>
      </p:sp>
      <p:sp>
        <p:nvSpPr>
          <p:cNvPr id="213" name=""/>
          <p:cNvSpPr/>
          <p:nvPr/>
        </p:nvSpPr>
        <p:spPr>
          <a:xfrm>
            <a:off x="411120" y="7253280"/>
            <a:ext cx="7818120" cy="4896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400" spc="-28" strike="noStrike" u="none">
                <a:solidFill>
                  <a:srgbClr val="272525"/>
                </a:solidFill>
                <a:uFillTx/>
                <a:latin typeface="Source Sans Pro"/>
                <a:ea typeface="Source Sans Pro"/>
              </a:rPr>
              <a:t>Établir des partenariats avec des organisations internationales afin de normaliser les protocoles et les réglementations en matière de sécurité à l'échelle mondiale.</a:t>
            </a: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4" name="" descr=""/>
          <p:cNvPicPr/>
          <p:nvPr/>
        </p:nvPicPr>
        <p:blipFill>
          <a:blip r:embed="rId1"/>
          <a:stretch/>
        </p:blipFill>
        <p:spPr>
          <a:xfrm>
            <a:off x="47520" y="457200"/>
            <a:ext cx="14353200" cy="7229880"/>
          </a:xfrm>
          <a:prstGeom prst="rect">
            <a:avLst/>
          </a:prstGeom>
          <a:ln w="0">
            <a:noFill/>
          </a:ln>
        </p:spPr>
      </p:pic>
      <p:pic>
        <p:nvPicPr>
          <p:cNvPr id="215" name="" descr=""/>
          <p:cNvPicPr/>
          <p:nvPr/>
        </p:nvPicPr>
        <p:blipFill>
          <a:blip r:embed="rId2"/>
          <a:stretch/>
        </p:blipFill>
        <p:spPr>
          <a:xfrm>
            <a:off x="12792600" y="7782480"/>
            <a:ext cx="2065680" cy="44604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6" name="" descr=""/>
          <p:cNvPicPr/>
          <p:nvPr/>
        </p:nvPicPr>
        <p:blipFill>
          <a:blip r:embed="rId1"/>
          <a:stretch/>
        </p:blipFill>
        <p:spPr>
          <a:xfrm>
            <a:off x="11430000" y="7772400"/>
            <a:ext cx="3427920" cy="446040"/>
          </a:xfrm>
          <a:prstGeom prst="rect">
            <a:avLst/>
          </a:prstGeom>
          <a:ln w="0">
            <a:noFill/>
          </a:ln>
        </p:spPr>
      </p:pic>
      <p:pic>
        <p:nvPicPr>
          <p:cNvPr id="217" name="" descr=""/>
          <p:cNvPicPr/>
          <p:nvPr/>
        </p:nvPicPr>
        <p:blipFill>
          <a:blip r:embed="rId2"/>
          <a:stretch/>
        </p:blipFill>
        <p:spPr>
          <a:xfrm>
            <a:off x="5029200" y="2057400"/>
            <a:ext cx="4418640" cy="45205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8" name="" descr=""/>
          <p:cNvPicPr/>
          <p:nvPr/>
        </p:nvPicPr>
        <p:blipFill>
          <a:blip r:embed="rId1"/>
          <a:stretch/>
        </p:blipFill>
        <p:spPr>
          <a:xfrm>
            <a:off x="11430360" y="7772400"/>
            <a:ext cx="3427920" cy="446040"/>
          </a:xfrm>
          <a:prstGeom prst="rect">
            <a:avLst/>
          </a:prstGeom>
          <a:ln w="0">
            <a:noFill/>
          </a:ln>
        </p:spPr>
      </p:pic>
      <p:sp>
        <p:nvSpPr>
          <p:cNvPr id="219" name=""/>
          <p:cNvSpPr txBox="1"/>
          <p:nvPr/>
        </p:nvSpPr>
        <p:spPr>
          <a:xfrm>
            <a:off x="3200400" y="3657600"/>
            <a:ext cx="8228520" cy="1588680"/>
          </a:xfrm>
          <a:prstGeom prst="rect">
            <a:avLst/>
          </a:prstGeom>
        </p:spPr>
        <p:txBody>
          <a:bodyPr wrap="none" lIns="161280" rIns="161280" tIns="60840" bIns="60840" anchor="ctr">
            <a:prstTxWarp prst="textPlain">
              <a:avLst>
                <a:gd name="adj" fmla="val 50000"/>
              </a:avLst>
            </a:prstTxWarp>
            <a:noAutofit/>
          </a:bodyPr>
          <a:p>
            <a:pPr>
              <a:lnSpc>
                <a:spcPct val="100000"/>
              </a:lnSpc>
            </a:pPr>
            <a:r>
              <a:rPr b="1" lang="en-US" sz="2400" strike="noStrike" u="none">
                <a:ln w="38160">
                  <a:solidFill>
                    <a:srgbClr val="ffffff"/>
                  </a:solidFill>
                  <a:miter/>
                </a:ln>
                <a:solidFill>
                  <a:srgbClr val="000000">
                    <a:alpha val="90000"/>
                  </a:srgbClr>
                </a:solidFill>
                <a:uFillTx/>
                <a:latin typeface="Noto Sans"/>
                <a:ea typeface="MS Gothic"/>
              </a:rPr>
              <a:t>Thank You</a:t>
            </a:r>
            <a:endParaRPr b="0" lang="en-US" sz="2400" strike="noStrike" u="none">
              <a:ln w="38160">
                <a:solidFill>
                  <a:srgbClr val="ffffff"/>
                </a:solidFill>
                <a:miter/>
              </a:ln>
              <a:solidFill>
                <a:srgbClr val="000000">
                  <a:alpha val="90000"/>
                </a:srgbClr>
              </a:solidFill>
              <a:uFillTx/>
              <a:latin typeface="Arial"/>
            </a:endParaRPr>
          </a:p>
        </p:txBody>
      </p:sp>
      <p:pic>
        <p:nvPicPr>
          <p:cNvPr id="220" name="" descr=""/>
          <p:cNvPicPr/>
          <p:nvPr/>
        </p:nvPicPr>
        <p:blipFill>
          <a:blip r:embed="rId2"/>
          <a:stretch/>
        </p:blipFill>
        <p:spPr>
          <a:xfrm>
            <a:off x="5572080" y="648000"/>
            <a:ext cx="3113640" cy="209412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3" name="Image 0" descr="preencoded.png"/>
          <p:cNvPicPr/>
          <p:nvPr/>
        </p:nvPicPr>
        <p:blipFill>
          <a:blip r:embed="rId1"/>
          <a:stretch/>
        </p:blipFill>
        <p:spPr>
          <a:xfrm>
            <a:off x="0" y="0"/>
            <a:ext cx="5484960" cy="8228160"/>
          </a:xfrm>
          <a:prstGeom prst="rect">
            <a:avLst/>
          </a:prstGeom>
          <a:ln w="0">
            <a:noFill/>
          </a:ln>
        </p:spPr>
      </p:pic>
      <p:sp>
        <p:nvSpPr>
          <p:cNvPr id="64" name="Text 0"/>
          <p:cNvSpPr/>
          <p:nvPr/>
        </p:nvSpPr>
        <p:spPr>
          <a:xfrm>
            <a:off x="6324120" y="1006200"/>
            <a:ext cx="7467120" cy="1406520"/>
          </a:xfrm>
          <a:prstGeom prst="rect">
            <a:avLst/>
          </a:prstGeom>
          <a:noFill/>
          <a:ln w="0">
            <a:noFill/>
          </a:ln>
        </p:spPr>
        <p:style>
          <a:lnRef idx="0"/>
          <a:fillRef idx="0"/>
          <a:effectRef idx="0"/>
          <a:fontRef idx="minor"/>
        </p:style>
        <p:txBody>
          <a:bodyPr lIns="0" rIns="0" tIns="0" bIns="0" anchor="t">
            <a:noAutofit/>
          </a:bodyPr>
          <a:p>
            <a:pPr>
              <a:lnSpc>
                <a:spcPts val="5499"/>
              </a:lnSpc>
              <a:tabLst>
                <a:tab algn="l" pos="0"/>
              </a:tabLst>
            </a:pPr>
            <a:r>
              <a:rPr b="0" lang="en-US" sz="4400" spc="-88" strike="noStrike" u="none">
                <a:solidFill>
                  <a:srgbClr val="000000"/>
                </a:solidFill>
                <a:uFillTx/>
                <a:latin typeface="Source Serif Pro Semi Bold"/>
                <a:ea typeface="Source Serif Pro Semi Bold"/>
              </a:rPr>
              <a:t>SalamtyAI : une solution complète</a:t>
            </a:r>
            <a:endParaRPr b="0" lang="en-US" sz="4400" strike="noStrike" u="none">
              <a:solidFill>
                <a:srgbClr val="000000"/>
              </a:solidFill>
              <a:uFillTx/>
              <a:latin typeface="Arial"/>
            </a:endParaRPr>
          </a:p>
        </p:txBody>
      </p:sp>
      <p:sp>
        <p:nvSpPr>
          <p:cNvPr id="65" name="Shape 1"/>
          <p:cNvSpPr/>
          <p:nvPr/>
        </p:nvSpPr>
        <p:spPr>
          <a:xfrm>
            <a:off x="6324120" y="3042360"/>
            <a:ext cx="537120" cy="537120"/>
          </a:xfrm>
          <a:prstGeom prst="roundRect">
            <a:avLst>
              <a:gd name="adj" fmla="val 18670"/>
            </a:avLst>
          </a:prstGeom>
          <a:solidFill>
            <a:srgbClr val="f0d4f7"/>
          </a:solidFill>
          <a:ln w="7620">
            <a:solidFill>
              <a:srgbClr val="d6badd"/>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66" name="Text 2"/>
          <p:cNvSpPr/>
          <p:nvPr/>
        </p:nvSpPr>
        <p:spPr>
          <a:xfrm>
            <a:off x="6508800" y="3142800"/>
            <a:ext cx="167400" cy="336600"/>
          </a:xfrm>
          <a:prstGeom prst="rect">
            <a:avLst/>
          </a:prstGeom>
          <a:noFill/>
          <a:ln w="0">
            <a:noFill/>
          </a:ln>
        </p:spPr>
        <p:style>
          <a:lnRef idx="0"/>
          <a:fillRef idx="0"/>
          <a:effectRef idx="0"/>
          <a:fontRef idx="minor"/>
        </p:style>
        <p:txBody>
          <a:bodyPr wrap="none" lIns="0" rIns="0" tIns="0" bIns="0" anchor="t">
            <a:noAutofit/>
          </a:bodyPr>
          <a:p>
            <a:pPr algn="ctr">
              <a:lnSpc>
                <a:spcPts val="2650"/>
              </a:lnSpc>
              <a:tabLst>
                <a:tab algn="l" pos="0"/>
              </a:tabLst>
            </a:pPr>
            <a:r>
              <a:rPr b="0" lang="en-US" sz="2650" spc="-54" strike="noStrike" u="none">
                <a:solidFill>
                  <a:srgbClr val="272525"/>
                </a:solidFill>
                <a:uFillTx/>
                <a:latin typeface="Source Serif Pro Semi Bold"/>
                <a:ea typeface="Source Serif Pro Semi Bold"/>
              </a:rPr>
              <a:t>1</a:t>
            </a:r>
            <a:endParaRPr b="0" lang="en-US" sz="2650" strike="noStrike" u="none">
              <a:solidFill>
                <a:srgbClr val="000000"/>
              </a:solidFill>
              <a:uFillTx/>
              <a:latin typeface="Arial"/>
            </a:endParaRPr>
          </a:p>
        </p:txBody>
      </p:sp>
      <p:sp>
        <p:nvSpPr>
          <p:cNvPr id="67" name="Text 3"/>
          <p:cNvSpPr/>
          <p:nvPr/>
        </p:nvSpPr>
        <p:spPr>
          <a:xfrm>
            <a:off x="7102080" y="3042360"/>
            <a:ext cx="2814840" cy="35064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45" strike="noStrike" u="none">
                <a:solidFill>
                  <a:srgbClr val="272525"/>
                </a:solidFill>
                <a:uFillTx/>
                <a:latin typeface="Source Serif Pro Semi Bold"/>
                <a:ea typeface="Source Serif Pro Semi Bold"/>
              </a:rPr>
              <a:t>Computer Vision</a:t>
            </a:r>
            <a:endParaRPr b="0" lang="en-US" sz="2200" strike="noStrike" u="none">
              <a:solidFill>
                <a:srgbClr val="000000"/>
              </a:solidFill>
              <a:uFillTx/>
              <a:latin typeface="Arial"/>
            </a:endParaRPr>
          </a:p>
        </p:txBody>
      </p:sp>
      <p:sp>
        <p:nvSpPr>
          <p:cNvPr id="68" name="Text 4"/>
          <p:cNvSpPr/>
          <p:nvPr/>
        </p:nvSpPr>
        <p:spPr>
          <a:xfrm>
            <a:off x="7081560" y="3393360"/>
            <a:ext cx="2835360" cy="153072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pc="-37" strike="noStrike" u="none">
                <a:solidFill>
                  <a:srgbClr val="272525"/>
                </a:solidFill>
                <a:uFillTx/>
                <a:latin typeface="Source Sans Pro"/>
                <a:ea typeface="Source Sans Pro"/>
              </a:rPr>
              <a:t>SalamtyAI utilise la vision par ordinateur et l'apprentissage profond pour surveiller la conformité des équipements de sécurité des travailleurs.</a:t>
            </a:r>
            <a:endParaRPr b="0" lang="en-US" sz="1850" strike="noStrike" u="none">
              <a:solidFill>
                <a:srgbClr val="000000"/>
              </a:solidFill>
              <a:uFillTx/>
              <a:latin typeface="Arial"/>
            </a:endParaRPr>
          </a:p>
        </p:txBody>
      </p:sp>
      <p:sp>
        <p:nvSpPr>
          <p:cNvPr id="69" name="Shape 5"/>
          <p:cNvSpPr/>
          <p:nvPr/>
        </p:nvSpPr>
        <p:spPr>
          <a:xfrm>
            <a:off x="10177920" y="3042360"/>
            <a:ext cx="537120" cy="537120"/>
          </a:xfrm>
          <a:prstGeom prst="roundRect">
            <a:avLst>
              <a:gd name="adj" fmla="val 18670"/>
            </a:avLst>
          </a:prstGeom>
          <a:solidFill>
            <a:srgbClr val="f0d4f7"/>
          </a:solidFill>
          <a:ln w="7620">
            <a:solidFill>
              <a:srgbClr val="d6badd"/>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70" name="Text 6"/>
          <p:cNvSpPr/>
          <p:nvPr/>
        </p:nvSpPr>
        <p:spPr>
          <a:xfrm>
            <a:off x="10362960" y="3142800"/>
            <a:ext cx="167400" cy="336600"/>
          </a:xfrm>
          <a:prstGeom prst="rect">
            <a:avLst/>
          </a:prstGeom>
          <a:noFill/>
          <a:ln w="0">
            <a:noFill/>
          </a:ln>
        </p:spPr>
        <p:style>
          <a:lnRef idx="0"/>
          <a:fillRef idx="0"/>
          <a:effectRef idx="0"/>
          <a:fontRef idx="minor"/>
        </p:style>
        <p:txBody>
          <a:bodyPr wrap="none" lIns="0" rIns="0" tIns="0" bIns="0" anchor="t">
            <a:noAutofit/>
          </a:bodyPr>
          <a:p>
            <a:pPr algn="ctr">
              <a:lnSpc>
                <a:spcPts val="2650"/>
              </a:lnSpc>
              <a:tabLst>
                <a:tab algn="l" pos="0"/>
              </a:tabLst>
            </a:pPr>
            <a:r>
              <a:rPr b="0" lang="en-US" sz="2650" spc="-54" strike="noStrike" u="none">
                <a:solidFill>
                  <a:srgbClr val="272525"/>
                </a:solidFill>
                <a:uFillTx/>
                <a:latin typeface="Source Serif Pro Semi Bold"/>
                <a:ea typeface="Source Serif Pro Semi Bold"/>
              </a:rPr>
              <a:t>2</a:t>
            </a:r>
            <a:endParaRPr b="0" lang="en-US" sz="2650" strike="noStrike" u="none">
              <a:solidFill>
                <a:srgbClr val="000000"/>
              </a:solidFill>
              <a:uFillTx/>
              <a:latin typeface="Arial"/>
            </a:endParaRPr>
          </a:p>
        </p:txBody>
      </p:sp>
      <p:sp>
        <p:nvSpPr>
          <p:cNvPr id="71" name="Text 7"/>
          <p:cNvSpPr/>
          <p:nvPr/>
        </p:nvSpPr>
        <p:spPr>
          <a:xfrm>
            <a:off x="10955880" y="3042360"/>
            <a:ext cx="2814840" cy="35064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45" strike="noStrike" u="none">
                <a:solidFill>
                  <a:srgbClr val="272525"/>
                </a:solidFill>
                <a:uFillTx/>
                <a:latin typeface="Source Serif Pro Semi Bold"/>
                <a:ea typeface="Source Serif Pro Semi Bold"/>
              </a:rPr>
              <a:t>Détection d'incendie</a:t>
            </a:r>
            <a:endParaRPr b="0" lang="en-US" sz="2200" strike="noStrike" u="none">
              <a:solidFill>
                <a:srgbClr val="000000"/>
              </a:solidFill>
              <a:uFillTx/>
              <a:latin typeface="Arial"/>
            </a:endParaRPr>
          </a:p>
        </p:txBody>
      </p:sp>
      <p:sp>
        <p:nvSpPr>
          <p:cNvPr id="72" name="Text 8"/>
          <p:cNvSpPr/>
          <p:nvPr/>
        </p:nvSpPr>
        <p:spPr>
          <a:xfrm>
            <a:off x="10955880" y="3393360"/>
            <a:ext cx="2835360" cy="191376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pc="-37" strike="noStrike" u="none">
                <a:solidFill>
                  <a:srgbClr val="272525"/>
                </a:solidFill>
                <a:uFillTx/>
                <a:latin typeface="Source Sans Pro"/>
                <a:ea typeface="Source Sans Pro"/>
              </a:rPr>
              <a:t>Des algorithmes avancés de détection des incendies identifient la fumée, les flammes ou les anomalies de température, déclenchant des alertes immédiates.</a:t>
            </a:r>
            <a:endParaRPr b="0" lang="en-US" sz="1850" strike="noStrike" u="none">
              <a:solidFill>
                <a:srgbClr val="000000"/>
              </a:solidFill>
              <a:uFillTx/>
              <a:latin typeface="Arial"/>
            </a:endParaRPr>
          </a:p>
        </p:txBody>
      </p:sp>
      <p:sp>
        <p:nvSpPr>
          <p:cNvPr id="73" name="Shape 9"/>
          <p:cNvSpPr/>
          <p:nvPr/>
        </p:nvSpPr>
        <p:spPr>
          <a:xfrm>
            <a:off x="6324120" y="5961600"/>
            <a:ext cx="537120" cy="537120"/>
          </a:xfrm>
          <a:prstGeom prst="roundRect">
            <a:avLst>
              <a:gd name="adj" fmla="val 18670"/>
            </a:avLst>
          </a:prstGeom>
          <a:solidFill>
            <a:srgbClr val="f0d4f7"/>
          </a:solidFill>
          <a:ln w="7620">
            <a:solidFill>
              <a:srgbClr val="d6badd"/>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74" name="Text 10"/>
          <p:cNvSpPr/>
          <p:nvPr/>
        </p:nvSpPr>
        <p:spPr>
          <a:xfrm>
            <a:off x="6508800" y="6062040"/>
            <a:ext cx="167400" cy="336600"/>
          </a:xfrm>
          <a:prstGeom prst="rect">
            <a:avLst/>
          </a:prstGeom>
          <a:noFill/>
          <a:ln w="0">
            <a:noFill/>
          </a:ln>
        </p:spPr>
        <p:style>
          <a:lnRef idx="0"/>
          <a:fillRef idx="0"/>
          <a:effectRef idx="0"/>
          <a:fontRef idx="minor"/>
        </p:style>
        <p:txBody>
          <a:bodyPr wrap="none" lIns="0" rIns="0" tIns="0" bIns="0" anchor="t">
            <a:noAutofit/>
          </a:bodyPr>
          <a:p>
            <a:pPr algn="ctr">
              <a:lnSpc>
                <a:spcPts val="2650"/>
              </a:lnSpc>
              <a:tabLst>
                <a:tab algn="l" pos="0"/>
              </a:tabLst>
            </a:pPr>
            <a:r>
              <a:rPr b="0" lang="en-US" sz="2650" spc="-54" strike="noStrike" u="none">
                <a:solidFill>
                  <a:srgbClr val="272525"/>
                </a:solidFill>
                <a:uFillTx/>
                <a:latin typeface="Source Serif Pro Semi Bold"/>
                <a:ea typeface="Source Serif Pro Semi Bold"/>
              </a:rPr>
              <a:t>3</a:t>
            </a:r>
            <a:endParaRPr b="0" lang="en-US" sz="2650" strike="noStrike" u="none">
              <a:solidFill>
                <a:srgbClr val="000000"/>
              </a:solidFill>
              <a:uFillTx/>
              <a:latin typeface="Arial"/>
            </a:endParaRPr>
          </a:p>
        </p:txBody>
      </p:sp>
      <p:sp>
        <p:nvSpPr>
          <p:cNvPr id="75" name="Text 11"/>
          <p:cNvSpPr/>
          <p:nvPr/>
        </p:nvSpPr>
        <p:spPr>
          <a:xfrm>
            <a:off x="7102080" y="5961600"/>
            <a:ext cx="2814840" cy="35064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45" strike="noStrike" u="none">
                <a:solidFill>
                  <a:srgbClr val="272525"/>
                </a:solidFill>
                <a:uFillTx/>
                <a:latin typeface="Source Serif Pro Semi Bold"/>
                <a:ea typeface="Source Serif Pro Semi Bold"/>
              </a:rPr>
              <a:t>Détection des fuites de gaz</a:t>
            </a:r>
            <a:endParaRPr b="0" lang="en-US" sz="2200" strike="noStrike" u="none">
              <a:solidFill>
                <a:srgbClr val="000000"/>
              </a:solidFill>
              <a:uFillTx/>
              <a:latin typeface="Arial"/>
            </a:endParaRPr>
          </a:p>
        </p:txBody>
      </p:sp>
      <p:sp>
        <p:nvSpPr>
          <p:cNvPr id="76" name="Text 12"/>
          <p:cNvSpPr/>
          <p:nvPr/>
        </p:nvSpPr>
        <p:spPr>
          <a:xfrm>
            <a:off x="7102080" y="6457320"/>
            <a:ext cx="6689160" cy="76464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pc="-37" strike="noStrike" u="none">
                <a:solidFill>
                  <a:srgbClr val="272525"/>
                </a:solidFill>
                <a:uFillTx/>
                <a:latin typeface="Source Sans Pro"/>
                <a:ea typeface="Source Sans Pro"/>
              </a:rPr>
              <a:t>Des capteurs IoT placés dans l'ensemble des locaux surveillent les niveaux de gaz nocifs et alertent le personnel pour qu'il évacue si nécessaire.</a:t>
            </a:r>
            <a:endParaRPr b="0" lang="en-US" sz="1850" strike="noStrike" u="none">
              <a:solidFill>
                <a:srgbClr val="000000"/>
              </a:solidFill>
              <a:uFillTx/>
              <a:latin typeface="Arial"/>
            </a:endParaRPr>
          </a:p>
        </p:txBody>
      </p:sp>
      <p:pic>
        <p:nvPicPr>
          <p:cNvPr id="77" name="" descr=""/>
          <p:cNvPicPr/>
          <p:nvPr/>
        </p:nvPicPr>
        <p:blipFill>
          <a:blip r:embed="rId2"/>
          <a:stretch/>
        </p:blipFill>
        <p:spPr>
          <a:xfrm>
            <a:off x="12344400" y="7772400"/>
            <a:ext cx="2284920" cy="4460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 name="Image 0" descr="preencoded.png"/>
          <p:cNvPicPr/>
          <p:nvPr/>
        </p:nvPicPr>
        <p:blipFill>
          <a:blip r:embed="rId1"/>
          <a:stretch/>
        </p:blipFill>
        <p:spPr>
          <a:xfrm>
            <a:off x="0" y="0"/>
            <a:ext cx="14628960" cy="2985120"/>
          </a:xfrm>
          <a:prstGeom prst="rect">
            <a:avLst/>
          </a:prstGeom>
          <a:ln w="0">
            <a:noFill/>
          </a:ln>
        </p:spPr>
      </p:pic>
      <p:sp>
        <p:nvSpPr>
          <p:cNvPr id="79" name="Text 0"/>
          <p:cNvSpPr/>
          <p:nvPr/>
        </p:nvSpPr>
        <p:spPr>
          <a:xfrm>
            <a:off x="836280" y="3643560"/>
            <a:ext cx="6035400" cy="701280"/>
          </a:xfrm>
          <a:prstGeom prst="rect">
            <a:avLst/>
          </a:prstGeom>
          <a:noFill/>
          <a:ln w="0">
            <a:noFill/>
          </a:ln>
        </p:spPr>
        <p:style>
          <a:lnRef idx="0"/>
          <a:fillRef idx="0"/>
          <a:effectRef idx="0"/>
          <a:fontRef idx="minor"/>
        </p:style>
        <p:txBody>
          <a:bodyPr wrap="none" lIns="0" rIns="0" tIns="0" bIns="0" anchor="t">
            <a:noAutofit/>
          </a:bodyPr>
          <a:p>
            <a:pPr>
              <a:lnSpc>
                <a:spcPts val="5499"/>
              </a:lnSpc>
              <a:tabLst>
                <a:tab algn="l" pos="0"/>
              </a:tabLst>
            </a:pPr>
            <a:r>
              <a:rPr b="0" lang="en-US" sz="4400" spc="-88" strike="noStrike" u="none">
                <a:solidFill>
                  <a:srgbClr val="000000"/>
                </a:solidFill>
                <a:uFillTx/>
                <a:latin typeface="Source Serif Pro Semi Bold"/>
                <a:ea typeface="Source Serif Pro Semi Bold"/>
              </a:rPr>
              <a:t>Principales caractéristiques de SalamtyAI</a:t>
            </a:r>
            <a:endParaRPr b="0" lang="en-US" sz="4400" strike="noStrike" u="none">
              <a:solidFill>
                <a:srgbClr val="000000"/>
              </a:solidFill>
              <a:uFillTx/>
              <a:latin typeface="Arial"/>
            </a:endParaRPr>
          </a:p>
        </p:txBody>
      </p:sp>
      <p:sp>
        <p:nvSpPr>
          <p:cNvPr id="80" name="Shape 1"/>
          <p:cNvSpPr/>
          <p:nvPr/>
        </p:nvSpPr>
        <p:spPr>
          <a:xfrm>
            <a:off x="836280" y="4704840"/>
            <a:ext cx="4158720" cy="2866680"/>
          </a:xfrm>
          <a:prstGeom prst="roundRect">
            <a:avLst>
              <a:gd name="adj" fmla="val 3499"/>
            </a:avLst>
          </a:prstGeom>
          <a:solidFill>
            <a:srgbClr val="f0d4f7"/>
          </a:solidFill>
          <a:ln w="7620">
            <a:solidFill>
              <a:srgbClr val="d6badd"/>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81" name="Text 2"/>
          <p:cNvSpPr/>
          <p:nvPr/>
        </p:nvSpPr>
        <p:spPr>
          <a:xfrm>
            <a:off x="1082520" y="4951080"/>
            <a:ext cx="3485520" cy="34992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45" strike="noStrike" u="none">
                <a:solidFill>
                  <a:srgbClr val="272525"/>
                </a:solidFill>
                <a:uFillTx/>
                <a:latin typeface="Source Serif Pro Semi Bold"/>
                <a:ea typeface="Source Serif Pro Semi Bold"/>
              </a:rPr>
              <a:t>Reconnaissance de la détresse des travailleurs</a:t>
            </a:r>
            <a:endParaRPr b="0" lang="en-US" sz="2200" strike="noStrike" u="none">
              <a:solidFill>
                <a:srgbClr val="000000"/>
              </a:solidFill>
              <a:uFillTx/>
              <a:latin typeface="Arial"/>
            </a:endParaRPr>
          </a:p>
        </p:txBody>
      </p:sp>
      <p:sp>
        <p:nvSpPr>
          <p:cNvPr id="82" name="Text 3"/>
          <p:cNvSpPr/>
          <p:nvPr/>
        </p:nvSpPr>
        <p:spPr>
          <a:xfrm>
            <a:off x="1082520" y="5446080"/>
            <a:ext cx="3665880" cy="114552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pc="-37" strike="noStrike" u="none">
                <a:solidFill>
                  <a:srgbClr val="272525"/>
                </a:solidFill>
                <a:uFillTx/>
                <a:latin typeface="Source Sans Pro"/>
                <a:ea typeface="Source Sans Pro"/>
              </a:rPr>
              <a:t>Le système peut identifier les signaux de détresse des travailleurs grâce à la vision par ordinateur, ce qui permet une assistance rapide.</a:t>
            </a:r>
            <a:endParaRPr b="0" lang="en-US" sz="1850" strike="noStrike" u="none">
              <a:solidFill>
                <a:srgbClr val="000000"/>
              </a:solidFill>
              <a:uFillTx/>
              <a:latin typeface="Arial"/>
            </a:endParaRPr>
          </a:p>
        </p:txBody>
      </p:sp>
      <p:sp>
        <p:nvSpPr>
          <p:cNvPr id="83" name="Shape 4"/>
          <p:cNvSpPr/>
          <p:nvPr/>
        </p:nvSpPr>
        <p:spPr>
          <a:xfrm>
            <a:off x="5235120" y="4704840"/>
            <a:ext cx="4158720" cy="2866680"/>
          </a:xfrm>
          <a:prstGeom prst="roundRect">
            <a:avLst>
              <a:gd name="adj" fmla="val 3499"/>
            </a:avLst>
          </a:prstGeom>
          <a:solidFill>
            <a:srgbClr val="f0d4f7"/>
          </a:solidFill>
          <a:ln w="7620">
            <a:solidFill>
              <a:srgbClr val="d6badd"/>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84" name="Text 5"/>
          <p:cNvSpPr/>
          <p:nvPr/>
        </p:nvSpPr>
        <p:spPr>
          <a:xfrm>
            <a:off x="5481720" y="4951080"/>
            <a:ext cx="2809440" cy="34992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45" strike="noStrike" u="none">
                <a:solidFill>
                  <a:srgbClr val="272525"/>
                </a:solidFill>
                <a:uFillTx/>
                <a:latin typeface="Source Serif Pro Semi Bold"/>
                <a:ea typeface="Source Serif Pro Semi Bold"/>
              </a:rPr>
              <a:t>Alertes en temps réel</a:t>
            </a:r>
            <a:endParaRPr b="0" lang="en-US" sz="2200" strike="noStrike" u="none">
              <a:solidFill>
                <a:srgbClr val="000000"/>
              </a:solidFill>
              <a:uFillTx/>
              <a:latin typeface="Arial"/>
            </a:endParaRPr>
          </a:p>
        </p:txBody>
      </p:sp>
      <p:sp>
        <p:nvSpPr>
          <p:cNvPr id="85" name="Text 6"/>
          <p:cNvSpPr/>
          <p:nvPr/>
        </p:nvSpPr>
        <p:spPr>
          <a:xfrm>
            <a:off x="5481720" y="5446080"/>
            <a:ext cx="3665880" cy="152784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pc="-37" strike="noStrike" u="none">
                <a:solidFill>
                  <a:srgbClr val="272525"/>
                </a:solidFill>
                <a:uFillTx/>
                <a:latin typeface="Source Sans Pro"/>
                <a:ea typeface="Source Sans Pro"/>
              </a:rPr>
              <a:t>SalamtyAI fournit des alertes et des notifications en temps réel aux travailleurs et aux superviseurs par e-mail, SMS et notifications push.</a:t>
            </a:r>
            <a:endParaRPr b="0" lang="en-US" sz="1850" strike="noStrike" u="none">
              <a:solidFill>
                <a:srgbClr val="000000"/>
              </a:solidFill>
              <a:uFillTx/>
              <a:latin typeface="Arial"/>
            </a:endParaRPr>
          </a:p>
        </p:txBody>
      </p:sp>
      <p:sp>
        <p:nvSpPr>
          <p:cNvPr id="86" name="Shape 7"/>
          <p:cNvSpPr/>
          <p:nvPr/>
        </p:nvSpPr>
        <p:spPr>
          <a:xfrm>
            <a:off x="9634320" y="4704840"/>
            <a:ext cx="4158720" cy="2866680"/>
          </a:xfrm>
          <a:prstGeom prst="roundRect">
            <a:avLst>
              <a:gd name="adj" fmla="val 3499"/>
            </a:avLst>
          </a:prstGeom>
          <a:solidFill>
            <a:srgbClr val="f0d4f7"/>
          </a:solidFill>
          <a:ln w="7620">
            <a:solidFill>
              <a:srgbClr val="d6badd"/>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87" name="Text 8"/>
          <p:cNvSpPr/>
          <p:nvPr/>
        </p:nvSpPr>
        <p:spPr>
          <a:xfrm>
            <a:off x="9880560" y="4951080"/>
            <a:ext cx="3665880" cy="701280"/>
          </a:xfrm>
          <a:prstGeom prst="rect">
            <a:avLst/>
          </a:prstGeom>
          <a:noFill/>
          <a:ln w="0">
            <a:noFill/>
          </a:ln>
        </p:spPr>
        <p:style>
          <a:lnRef idx="0"/>
          <a:fillRef idx="0"/>
          <a:effectRef idx="0"/>
          <a:fontRef idx="minor"/>
        </p:style>
        <p:txBody>
          <a:bodyPr lIns="0" rIns="0" tIns="0" bIns="0" anchor="t">
            <a:noAutofit/>
          </a:bodyPr>
          <a:p>
            <a:pPr>
              <a:lnSpc>
                <a:spcPts val="2750"/>
              </a:lnSpc>
              <a:tabLst>
                <a:tab algn="l" pos="0"/>
              </a:tabLst>
            </a:pPr>
            <a:r>
              <a:rPr b="0" lang="en-US" sz="2200" spc="-45" strike="noStrike" u="none">
                <a:solidFill>
                  <a:srgbClr val="272525"/>
                </a:solidFill>
                <a:uFillTx/>
                <a:latin typeface="Source Serif Pro Semi Bold"/>
                <a:ea typeface="Source Serif Pro Semi Bold"/>
              </a:rPr>
              <a:t>Gestion des données et conformité</a:t>
            </a:r>
            <a:endParaRPr b="0" lang="en-US" sz="2200" strike="noStrike" u="none">
              <a:solidFill>
                <a:srgbClr val="000000"/>
              </a:solidFill>
              <a:uFillTx/>
              <a:latin typeface="Arial"/>
            </a:endParaRPr>
          </a:p>
        </p:txBody>
      </p:sp>
      <p:sp>
        <p:nvSpPr>
          <p:cNvPr id="88" name="Text 9"/>
          <p:cNvSpPr/>
          <p:nvPr/>
        </p:nvSpPr>
        <p:spPr>
          <a:xfrm>
            <a:off x="9880560" y="5797440"/>
            <a:ext cx="3665880" cy="152784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pc="-37" strike="noStrike" u="none">
                <a:solidFill>
                  <a:srgbClr val="272525"/>
                </a:solidFill>
                <a:uFillTx/>
                <a:latin typeface="Source Sans Pro"/>
                <a:ea typeface="Source Sans Pro"/>
              </a:rPr>
              <a:t>SalamtyAI dispose d'un système de gestion des données robuste pour stocker les enregistrements vidéo et les journaux d'événements afin de garantir le respect des normes de sécurité.</a:t>
            </a:r>
            <a:endParaRPr b="0" lang="en-US" sz="1850" strike="noStrike" u="none">
              <a:solidFill>
                <a:srgbClr val="000000"/>
              </a:solidFill>
              <a:uFillTx/>
              <a:latin typeface="Arial"/>
            </a:endParaRPr>
          </a:p>
        </p:txBody>
      </p:sp>
      <p:pic>
        <p:nvPicPr>
          <p:cNvPr id="89" name="" descr=""/>
          <p:cNvPicPr/>
          <p:nvPr/>
        </p:nvPicPr>
        <p:blipFill>
          <a:blip r:embed="rId2"/>
          <a:stretch/>
        </p:blipFill>
        <p:spPr>
          <a:xfrm>
            <a:off x="12563640" y="7772400"/>
            <a:ext cx="2522880" cy="44604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 0"/>
          <p:cNvSpPr/>
          <p:nvPr/>
        </p:nvSpPr>
        <p:spPr>
          <a:xfrm>
            <a:off x="914400" y="2514600"/>
            <a:ext cx="9714240" cy="702720"/>
          </a:xfrm>
          <a:prstGeom prst="rect">
            <a:avLst/>
          </a:prstGeom>
          <a:noFill/>
          <a:ln w="0">
            <a:noFill/>
          </a:ln>
        </p:spPr>
        <p:style>
          <a:lnRef idx="0"/>
          <a:fillRef idx="0"/>
          <a:effectRef idx="0"/>
          <a:fontRef idx="minor"/>
        </p:style>
        <p:txBody>
          <a:bodyPr wrap="none" lIns="0" rIns="0" tIns="0" bIns="0" anchor="t">
            <a:noAutofit/>
          </a:bodyPr>
          <a:p>
            <a:pPr>
              <a:lnSpc>
                <a:spcPts val="5499"/>
              </a:lnSpc>
              <a:tabLst>
                <a:tab algn="l" pos="0"/>
              </a:tabLst>
            </a:pPr>
            <a:r>
              <a:rPr b="0" lang="en-US" sz="4400" spc="-88" strike="noStrike" u="none">
                <a:solidFill>
                  <a:srgbClr val="000000"/>
                </a:solidFill>
                <a:uFillTx/>
                <a:latin typeface="Source Serif Pro Semi Bold"/>
                <a:ea typeface="Source Serif Pro Semi Bold"/>
              </a:rPr>
              <a:t>Relever les défis de la sécurité industrielle</a:t>
            </a:r>
            <a:endParaRPr b="0" lang="en-US" sz="4400" strike="noStrike" u="none">
              <a:solidFill>
                <a:srgbClr val="000000"/>
              </a:solidFill>
              <a:uFillTx/>
              <a:latin typeface="Arial"/>
            </a:endParaRPr>
          </a:p>
        </p:txBody>
      </p:sp>
      <p:sp>
        <p:nvSpPr>
          <p:cNvPr id="91" name="Text 1"/>
          <p:cNvSpPr/>
          <p:nvPr/>
        </p:nvSpPr>
        <p:spPr>
          <a:xfrm>
            <a:off x="914400" y="3763800"/>
            <a:ext cx="2814840" cy="35064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45" strike="noStrike" u="none">
                <a:solidFill>
                  <a:srgbClr val="000000"/>
                </a:solidFill>
                <a:uFillTx/>
                <a:latin typeface="Source Serif Pro Semi Bold"/>
                <a:ea typeface="Source Serif Pro Semi Bold"/>
              </a:rPr>
              <a:t>Taux d'accidents</a:t>
            </a:r>
            <a:endParaRPr b="0" lang="en-US" sz="2200" strike="noStrike" u="none">
              <a:solidFill>
                <a:srgbClr val="000000"/>
              </a:solidFill>
              <a:uFillTx/>
              <a:latin typeface="Arial"/>
            </a:endParaRPr>
          </a:p>
        </p:txBody>
      </p:sp>
      <p:sp>
        <p:nvSpPr>
          <p:cNvPr id="92" name="Text 2"/>
          <p:cNvSpPr/>
          <p:nvPr/>
        </p:nvSpPr>
        <p:spPr>
          <a:xfrm>
            <a:off x="914400" y="4408200"/>
            <a:ext cx="3927240" cy="114768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pc="-37" strike="noStrike" u="none">
                <a:solidFill>
                  <a:srgbClr val="272525"/>
                </a:solidFill>
                <a:uFillTx/>
                <a:latin typeface="Source Sans Pro"/>
                <a:ea typeface="Source Sans Pro"/>
              </a:rPr>
              <a:t>Les milieux industriels connaissent souvent des taux d'accidents élevés, entraînant des blessures, des décès et des pertes économiques.</a:t>
            </a:r>
            <a:endParaRPr b="0" lang="en-US" sz="1850" strike="noStrike" u="none">
              <a:solidFill>
                <a:srgbClr val="000000"/>
              </a:solidFill>
              <a:uFillTx/>
              <a:latin typeface="Arial"/>
            </a:endParaRPr>
          </a:p>
        </p:txBody>
      </p:sp>
      <p:sp>
        <p:nvSpPr>
          <p:cNvPr id="93" name="Text 3"/>
          <p:cNvSpPr/>
          <p:nvPr/>
        </p:nvSpPr>
        <p:spPr>
          <a:xfrm>
            <a:off x="5434560" y="3657600"/>
            <a:ext cx="4394880" cy="52632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45" strike="noStrike" u="none">
                <a:solidFill>
                  <a:srgbClr val="000000"/>
                </a:solidFill>
                <a:uFillTx/>
                <a:latin typeface="Source Serif Pro Semi Bold"/>
                <a:ea typeface="Source Serif Pro Semi Bold"/>
              </a:rPr>
              <a:t>Conformité des équipements </a:t>
            </a:r>
            <a:endParaRPr b="0" lang="en-US" sz="2200" strike="noStrike" u="none">
              <a:solidFill>
                <a:srgbClr val="000000"/>
              </a:solidFill>
              <a:uFillTx/>
              <a:latin typeface="Arial"/>
            </a:endParaRPr>
          </a:p>
          <a:p>
            <a:pPr>
              <a:lnSpc>
                <a:spcPts val="2750"/>
              </a:lnSpc>
              <a:tabLst>
                <a:tab algn="l" pos="0"/>
              </a:tabLst>
            </a:pPr>
            <a:r>
              <a:rPr b="0" lang="en-US" sz="2200" spc="-45" strike="noStrike" u="none">
                <a:solidFill>
                  <a:srgbClr val="000000"/>
                </a:solidFill>
                <a:uFillTx/>
                <a:latin typeface="Source Serif Pro Semi Bold"/>
                <a:ea typeface="Source Serif Pro Semi Bold"/>
              </a:rPr>
              <a:t>de sécurité</a:t>
            </a:r>
            <a:endParaRPr b="0" lang="en-US" sz="2200" strike="noStrike" u="none">
              <a:solidFill>
                <a:srgbClr val="000000"/>
              </a:solidFill>
              <a:uFillTx/>
              <a:latin typeface="Arial"/>
            </a:endParaRPr>
          </a:p>
        </p:txBody>
      </p:sp>
      <p:sp>
        <p:nvSpPr>
          <p:cNvPr id="94" name="Text 4"/>
          <p:cNvSpPr/>
          <p:nvPr/>
        </p:nvSpPr>
        <p:spPr>
          <a:xfrm>
            <a:off x="5434560" y="4408200"/>
            <a:ext cx="3927240" cy="114768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pc="-37" strike="noStrike" u="none">
                <a:solidFill>
                  <a:srgbClr val="272525"/>
                </a:solidFill>
                <a:uFillTx/>
                <a:latin typeface="Source Sans Pro"/>
                <a:ea typeface="Source Sans Pro"/>
              </a:rPr>
              <a:t>Garantir le respect des exigences en matière d'équipement de sécurité par les travailleurs reste un défi de taille.</a:t>
            </a:r>
            <a:endParaRPr b="0" lang="en-US" sz="1850" strike="noStrike" u="none">
              <a:solidFill>
                <a:srgbClr val="000000"/>
              </a:solidFill>
              <a:uFillTx/>
              <a:latin typeface="Arial"/>
            </a:endParaRPr>
          </a:p>
        </p:txBody>
      </p:sp>
      <p:sp>
        <p:nvSpPr>
          <p:cNvPr id="95" name="Text 5"/>
          <p:cNvSpPr/>
          <p:nvPr/>
        </p:nvSpPr>
        <p:spPr>
          <a:xfrm>
            <a:off x="9986400" y="3657600"/>
            <a:ext cx="2814840" cy="35064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45" strike="noStrike" u="none">
                <a:solidFill>
                  <a:srgbClr val="000000"/>
                </a:solidFill>
                <a:uFillTx/>
                <a:latin typeface="Source Serif Pro Semi Bold"/>
                <a:ea typeface="Source Serif Pro Semi Bold"/>
              </a:rPr>
              <a:t>Détection d'incendie et de gaz</a:t>
            </a:r>
            <a:endParaRPr b="0" lang="en-US" sz="2200" strike="noStrike" u="none">
              <a:solidFill>
                <a:srgbClr val="000000"/>
              </a:solidFill>
              <a:uFillTx/>
              <a:latin typeface="Arial"/>
            </a:endParaRPr>
          </a:p>
        </p:txBody>
      </p:sp>
      <p:sp>
        <p:nvSpPr>
          <p:cNvPr id="96" name="Text 6"/>
          <p:cNvSpPr/>
          <p:nvPr/>
        </p:nvSpPr>
        <p:spPr>
          <a:xfrm>
            <a:off x="9954720" y="4338360"/>
            <a:ext cx="3927240" cy="114768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pc="-37" strike="noStrike" u="none">
                <a:solidFill>
                  <a:srgbClr val="272525"/>
                </a:solidFill>
                <a:uFillTx/>
                <a:latin typeface="Source Sans Pro"/>
                <a:ea typeface="Source Sans Pro"/>
              </a:rPr>
              <a:t>Les systèmes traditionnels de détection d'incendie et les capteurs de gaz ne sont pas toujours efficaces dans les grands environnements industriels.</a:t>
            </a:r>
            <a:endParaRPr b="0" lang="en-US" sz="1850" strike="noStrike" u="none">
              <a:solidFill>
                <a:srgbClr val="000000"/>
              </a:solidFill>
              <a:uFillTx/>
              <a:latin typeface="Arial"/>
            </a:endParaRPr>
          </a:p>
        </p:txBody>
      </p:sp>
      <p:pic>
        <p:nvPicPr>
          <p:cNvPr id="97" name="" descr=""/>
          <p:cNvPicPr/>
          <p:nvPr/>
        </p:nvPicPr>
        <p:blipFill>
          <a:blip r:embed="rId1"/>
          <a:stretch/>
        </p:blipFill>
        <p:spPr>
          <a:xfrm>
            <a:off x="12344400" y="7772400"/>
            <a:ext cx="2284920" cy="446040"/>
          </a:xfrm>
          <a:prstGeom prst="rect">
            <a:avLst/>
          </a:prstGeom>
          <a:ln w="0">
            <a:noFill/>
          </a:ln>
        </p:spPr>
      </p:pic>
      <p:pic>
        <p:nvPicPr>
          <p:cNvPr id="98" name="Image 5" descr="preencoded.png"/>
          <p:cNvPicPr/>
          <p:nvPr/>
        </p:nvPicPr>
        <p:blipFill>
          <a:blip r:embed="rId2"/>
          <a:stretch/>
        </p:blipFill>
        <p:spPr>
          <a:xfrm>
            <a:off x="12412080" y="6021720"/>
            <a:ext cx="1988640" cy="19782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 name="Image 6" descr="preencoded.png"/>
          <p:cNvPicPr/>
          <p:nvPr/>
        </p:nvPicPr>
        <p:blipFill>
          <a:blip r:embed="rId1"/>
          <a:stretch/>
        </p:blipFill>
        <p:spPr>
          <a:xfrm>
            <a:off x="9144000" y="0"/>
            <a:ext cx="5484960" cy="8228160"/>
          </a:xfrm>
          <a:prstGeom prst="rect">
            <a:avLst/>
          </a:prstGeom>
          <a:ln w="0">
            <a:noFill/>
          </a:ln>
        </p:spPr>
      </p:pic>
      <p:sp>
        <p:nvSpPr>
          <p:cNvPr id="100" name="Text 16"/>
          <p:cNvSpPr/>
          <p:nvPr/>
        </p:nvSpPr>
        <p:spPr>
          <a:xfrm>
            <a:off x="1600200" y="457200"/>
            <a:ext cx="7552800" cy="556560"/>
          </a:xfrm>
          <a:prstGeom prst="rect">
            <a:avLst/>
          </a:prstGeom>
          <a:noFill/>
          <a:ln w="0">
            <a:noFill/>
          </a:ln>
        </p:spPr>
        <p:style>
          <a:lnRef idx="0"/>
          <a:fillRef idx="0"/>
          <a:effectRef idx="0"/>
          <a:fontRef idx="minor"/>
        </p:style>
        <p:txBody>
          <a:bodyPr wrap="none" lIns="0" rIns="0" tIns="0" bIns="0" anchor="t">
            <a:noAutofit/>
          </a:bodyPr>
          <a:p>
            <a:pPr>
              <a:lnSpc>
                <a:spcPts val="4351"/>
              </a:lnSpc>
              <a:tabLst>
                <a:tab algn="l" pos="0"/>
              </a:tabLst>
            </a:pPr>
            <a:r>
              <a:rPr b="0" lang="en-US" sz="3500" spc="-71" strike="noStrike" u="none">
                <a:solidFill>
                  <a:srgbClr val="000000"/>
                </a:solidFill>
                <a:uFillTx/>
                <a:latin typeface="Source Serif Pro Semi Bold"/>
                <a:ea typeface="Source Serif Pro Semi Bold"/>
              </a:rPr>
              <a:t>SalamtyAI : Mettre la technologie au service du travail</a:t>
            </a:r>
            <a:endParaRPr b="0" lang="en-US" sz="3500" strike="noStrike" u="none">
              <a:solidFill>
                <a:srgbClr val="000000"/>
              </a:solidFill>
              <a:uFillTx/>
              <a:latin typeface="Arial"/>
            </a:endParaRPr>
          </a:p>
        </p:txBody>
      </p:sp>
      <p:sp>
        <p:nvSpPr>
          <p:cNvPr id="101" name="Shape 2"/>
          <p:cNvSpPr/>
          <p:nvPr/>
        </p:nvSpPr>
        <p:spPr>
          <a:xfrm>
            <a:off x="937080" y="1644840"/>
            <a:ext cx="21600" cy="5781240"/>
          </a:xfrm>
          <a:prstGeom prst="roundRect">
            <a:avLst>
              <a:gd name="adj" fmla="val 348596"/>
            </a:avLst>
          </a:prstGeom>
          <a:solidFill>
            <a:srgbClr val="d6badd"/>
          </a:solidFill>
          <a:ln w="0">
            <a:noFill/>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02" name="Shape 3"/>
          <p:cNvSpPr/>
          <p:nvPr/>
        </p:nvSpPr>
        <p:spPr>
          <a:xfrm>
            <a:off x="1139040" y="2059920"/>
            <a:ext cx="662400" cy="21600"/>
          </a:xfrm>
          <a:prstGeom prst="roundRect">
            <a:avLst>
              <a:gd name="adj" fmla="val 348596"/>
            </a:avLst>
          </a:prstGeom>
          <a:solidFill>
            <a:srgbClr val="d6badd"/>
          </a:solidFill>
          <a:ln w="0">
            <a:noFill/>
          </a:ln>
        </p:spPr>
        <p:style>
          <a:lnRef idx="0"/>
          <a:fillRef idx="0"/>
          <a:effectRef idx="0"/>
          <a:fontRef idx="minor"/>
        </p:style>
        <p:txBody>
          <a:bodyPr lIns="90000" rIns="90000" tIns="-28800" bIns="-28800" anchor="t">
            <a:noAutofit/>
          </a:bodyPr>
          <a:p>
            <a:pPr>
              <a:lnSpc>
                <a:spcPct val="100000"/>
              </a:lnSpc>
            </a:pPr>
            <a:endParaRPr b="0" lang="en-US" sz="1800" strike="noStrike" u="none">
              <a:solidFill>
                <a:srgbClr val="000000"/>
              </a:solidFill>
              <a:uFillTx/>
              <a:latin typeface="Arial"/>
            </a:endParaRPr>
          </a:p>
        </p:txBody>
      </p:sp>
      <p:sp>
        <p:nvSpPr>
          <p:cNvPr id="103" name="Shape 13"/>
          <p:cNvSpPr/>
          <p:nvPr/>
        </p:nvSpPr>
        <p:spPr>
          <a:xfrm>
            <a:off x="735120" y="1857960"/>
            <a:ext cx="425520" cy="425520"/>
          </a:xfrm>
          <a:prstGeom prst="roundRect">
            <a:avLst>
              <a:gd name="adj" fmla="val 18670"/>
            </a:avLst>
          </a:prstGeom>
          <a:solidFill>
            <a:srgbClr val="f0d4f7"/>
          </a:solidFill>
          <a:ln w="7620">
            <a:solidFill>
              <a:srgbClr val="d6badd"/>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04" name="Text 19"/>
          <p:cNvSpPr/>
          <p:nvPr/>
        </p:nvSpPr>
        <p:spPr>
          <a:xfrm>
            <a:off x="881640" y="1937520"/>
            <a:ext cx="132480" cy="266400"/>
          </a:xfrm>
          <a:prstGeom prst="rect">
            <a:avLst/>
          </a:prstGeom>
          <a:noFill/>
          <a:ln w="0">
            <a:noFill/>
          </a:ln>
        </p:spPr>
        <p:style>
          <a:lnRef idx="0"/>
          <a:fillRef idx="0"/>
          <a:effectRef idx="0"/>
          <a:fontRef idx="minor"/>
        </p:style>
        <p:txBody>
          <a:bodyPr wrap="none" lIns="0" rIns="0" tIns="0" bIns="0" anchor="t">
            <a:noAutofit/>
          </a:bodyPr>
          <a:p>
            <a:pPr algn="ctr">
              <a:lnSpc>
                <a:spcPts val="2100"/>
              </a:lnSpc>
              <a:tabLst>
                <a:tab algn="l" pos="0"/>
              </a:tabLst>
            </a:pPr>
            <a:r>
              <a:rPr b="0" lang="en-US" sz="2100" spc="-43" strike="noStrike" u="none">
                <a:solidFill>
                  <a:srgbClr val="272525"/>
                </a:solidFill>
                <a:uFillTx/>
                <a:latin typeface="Source Serif Pro Semi Bold"/>
                <a:ea typeface="Source Serif Pro Semi Bold"/>
              </a:rPr>
              <a:t>1</a:t>
            </a:r>
            <a:endParaRPr b="0" lang="en-US" sz="2100" strike="noStrike" u="none">
              <a:solidFill>
                <a:srgbClr val="000000"/>
              </a:solidFill>
              <a:uFillTx/>
              <a:latin typeface="Arial"/>
            </a:endParaRPr>
          </a:p>
        </p:txBody>
      </p:sp>
      <p:sp>
        <p:nvSpPr>
          <p:cNvPr id="105" name="Text 20"/>
          <p:cNvSpPr/>
          <p:nvPr/>
        </p:nvSpPr>
        <p:spPr>
          <a:xfrm>
            <a:off x="1991880" y="1834560"/>
            <a:ext cx="2230560" cy="277560"/>
          </a:xfrm>
          <a:prstGeom prst="rect">
            <a:avLst/>
          </a:prstGeom>
          <a:noFill/>
          <a:ln w="0">
            <a:noFill/>
          </a:ln>
        </p:spPr>
        <p:style>
          <a:lnRef idx="0"/>
          <a:fillRef idx="0"/>
          <a:effectRef idx="0"/>
          <a:fontRef idx="minor"/>
        </p:style>
        <p:txBody>
          <a:bodyPr wrap="none" lIns="0" rIns="0" tIns="0" bIns="0" anchor="t">
            <a:noAutofit/>
          </a:bodyPr>
          <a:p>
            <a:pPr>
              <a:lnSpc>
                <a:spcPts val="2149"/>
              </a:lnSpc>
              <a:tabLst>
                <a:tab algn="l" pos="0"/>
              </a:tabLst>
            </a:pPr>
            <a:r>
              <a:rPr b="0" lang="en-US" sz="1750" spc="-34" strike="noStrike" u="none">
                <a:solidFill>
                  <a:srgbClr val="272525"/>
                </a:solidFill>
                <a:uFillTx/>
                <a:latin typeface="Source Serif Pro Semi Bold"/>
                <a:ea typeface="Source Serif Pro Semi Bold"/>
              </a:rPr>
              <a:t>Détection des équipements de sécurité</a:t>
            </a:r>
            <a:endParaRPr b="0" lang="en-US" sz="1750" strike="noStrike" u="none">
              <a:solidFill>
                <a:srgbClr val="000000"/>
              </a:solidFill>
              <a:uFillTx/>
              <a:latin typeface="Arial"/>
            </a:endParaRPr>
          </a:p>
        </p:txBody>
      </p:sp>
      <p:sp>
        <p:nvSpPr>
          <p:cNvPr id="106" name="Text 21"/>
          <p:cNvSpPr/>
          <p:nvPr/>
        </p:nvSpPr>
        <p:spPr>
          <a:xfrm>
            <a:off x="1991880" y="2227320"/>
            <a:ext cx="6486480" cy="302040"/>
          </a:xfrm>
          <a:prstGeom prst="rect">
            <a:avLst/>
          </a:prstGeom>
          <a:noFill/>
          <a:ln w="0">
            <a:noFill/>
          </a:ln>
        </p:spPr>
        <p:style>
          <a:lnRef idx="0"/>
          <a:fillRef idx="0"/>
          <a:effectRef idx="0"/>
          <a:fontRef idx="minor"/>
        </p:style>
        <p:txBody>
          <a:bodyPr wrap="none" lIns="0" rIns="0" tIns="0" bIns="0" anchor="t">
            <a:noAutofit/>
          </a:bodyPr>
          <a:p>
            <a:pPr>
              <a:lnSpc>
                <a:spcPts val="2350"/>
              </a:lnSpc>
              <a:tabLst>
                <a:tab algn="l" pos="0"/>
              </a:tabLst>
            </a:pPr>
            <a:r>
              <a:rPr b="0" lang="en-US" sz="1450" spc="-31" strike="noStrike" u="none">
                <a:solidFill>
                  <a:srgbClr val="272525"/>
                </a:solidFill>
                <a:uFillTx/>
                <a:latin typeface="Source Sans Pro"/>
                <a:ea typeface="Source Sans Pro"/>
              </a:rPr>
              <a:t>Contrôler le respect par les travailleurs des équipements de sécurité tels que les casques, les gants et les gilets pare-balles.</a:t>
            </a:r>
            <a:endParaRPr b="0" lang="en-US" sz="1450" strike="noStrike" u="none">
              <a:solidFill>
                <a:srgbClr val="000000"/>
              </a:solidFill>
              <a:uFillTx/>
              <a:latin typeface="Arial"/>
            </a:endParaRPr>
          </a:p>
        </p:txBody>
      </p:sp>
      <p:sp>
        <p:nvSpPr>
          <p:cNvPr id="107" name="Shape 17"/>
          <p:cNvSpPr/>
          <p:nvPr/>
        </p:nvSpPr>
        <p:spPr>
          <a:xfrm>
            <a:off x="1139040" y="3325320"/>
            <a:ext cx="662400" cy="21600"/>
          </a:xfrm>
          <a:prstGeom prst="roundRect">
            <a:avLst>
              <a:gd name="adj" fmla="val 348596"/>
            </a:avLst>
          </a:prstGeom>
          <a:solidFill>
            <a:srgbClr val="d6badd"/>
          </a:solidFill>
          <a:ln w="0">
            <a:noFill/>
          </a:ln>
        </p:spPr>
        <p:style>
          <a:lnRef idx="0"/>
          <a:fillRef idx="0"/>
          <a:effectRef idx="0"/>
          <a:fontRef idx="minor"/>
        </p:style>
        <p:txBody>
          <a:bodyPr lIns="90000" rIns="90000" tIns="-28800" bIns="-28800" anchor="t">
            <a:noAutofit/>
          </a:bodyPr>
          <a:p>
            <a:pPr>
              <a:lnSpc>
                <a:spcPct val="100000"/>
              </a:lnSpc>
            </a:pPr>
            <a:endParaRPr b="0" lang="en-US" sz="1800" strike="noStrike" u="none">
              <a:solidFill>
                <a:srgbClr val="000000"/>
              </a:solidFill>
              <a:uFillTx/>
              <a:latin typeface="Arial"/>
            </a:endParaRPr>
          </a:p>
        </p:txBody>
      </p:sp>
      <p:sp>
        <p:nvSpPr>
          <p:cNvPr id="108" name="Shape 18"/>
          <p:cNvSpPr/>
          <p:nvPr/>
        </p:nvSpPr>
        <p:spPr>
          <a:xfrm>
            <a:off x="735120" y="3123360"/>
            <a:ext cx="425520" cy="425520"/>
          </a:xfrm>
          <a:prstGeom prst="roundRect">
            <a:avLst>
              <a:gd name="adj" fmla="val 18670"/>
            </a:avLst>
          </a:prstGeom>
          <a:solidFill>
            <a:srgbClr val="f0d4f7"/>
          </a:solidFill>
          <a:ln w="7620">
            <a:solidFill>
              <a:srgbClr val="d6badd"/>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09" name="Text 26"/>
          <p:cNvSpPr/>
          <p:nvPr/>
        </p:nvSpPr>
        <p:spPr>
          <a:xfrm>
            <a:off x="881640" y="3202920"/>
            <a:ext cx="132480" cy="266400"/>
          </a:xfrm>
          <a:prstGeom prst="rect">
            <a:avLst/>
          </a:prstGeom>
          <a:noFill/>
          <a:ln w="0">
            <a:noFill/>
          </a:ln>
        </p:spPr>
        <p:style>
          <a:lnRef idx="0"/>
          <a:fillRef idx="0"/>
          <a:effectRef idx="0"/>
          <a:fontRef idx="minor"/>
        </p:style>
        <p:txBody>
          <a:bodyPr wrap="none" lIns="0" rIns="0" tIns="0" bIns="0" anchor="t">
            <a:noAutofit/>
          </a:bodyPr>
          <a:p>
            <a:pPr algn="ctr">
              <a:lnSpc>
                <a:spcPts val="2100"/>
              </a:lnSpc>
              <a:tabLst>
                <a:tab algn="l" pos="0"/>
              </a:tabLst>
            </a:pPr>
            <a:r>
              <a:rPr b="0" lang="en-US" sz="2100" spc="-43" strike="noStrike" u="none">
                <a:solidFill>
                  <a:srgbClr val="272525"/>
                </a:solidFill>
                <a:uFillTx/>
                <a:latin typeface="Source Serif Pro Semi Bold"/>
                <a:ea typeface="Source Serif Pro Semi Bold"/>
              </a:rPr>
              <a:t>2</a:t>
            </a:r>
            <a:endParaRPr b="0" lang="en-US" sz="2100" strike="noStrike" u="none">
              <a:solidFill>
                <a:srgbClr val="000000"/>
              </a:solidFill>
              <a:uFillTx/>
              <a:latin typeface="Arial"/>
            </a:endParaRPr>
          </a:p>
        </p:txBody>
      </p:sp>
      <p:sp>
        <p:nvSpPr>
          <p:cNvPr id="110" name="Text 27"/>
          <p:cNvSpPr/>
          <p:nvPr/>
        </p:nvSpPr>
        <p:spPr>
          <a:xfrm>
            <a:off x="1991880" y="3099960"/>
            <a:ext cx="2230560" cy="277560"/>
          </a:xfrm>
          <a:prstGeom prst="rect">
            <a:avLst/>
          </a:prstGeom>
          <a:noFill/>
          <a:ln w="0">
            <a:noFill/>
          </a:ln>
        </p:spPr>
        <p:style>
          <a:lnRef idx="0"/>
          <a:fillRef idx="0"/>
          <a:effectRef idx="0"/>
          <a:fontRef idx="minor"/>
        </p:style>
        <p:txBody>
          <a:bodyPr wrap="none" lIns="0" rIns="0" tIns="0" bIns="0" anchor="t">
            <a:noAutofit/>
          </a:bodyPr>
          <a:p>
            <a:pPr>
              <a:lnSpc>
                <a:spcPts val="2149"/>
              </a:lnSpc>
              <a:tabLst>
                <a:tab algn="l" pos="0"/>
              </a:tabLst>
            </a:pPr>
            <a:r>
              <a:rPr b="0" lang="en-US" sz="1750" spc="-34" strike="noStrike" u="none">
                <a:solidFill>
                  <a:srgbClr val="272525"/>
                </a:solidFill>
                <a:uFillTx/>
                <a:latin typeface="Source Serif Pro Semi Bold"/>
                <a:ea typeface="Source Serif Pro Semi Bold"/>
              </a:rPr>
              <a:t>Détection d'incendie</a:t>
            </a:r>
            <a:endParaRPr b="0" lang="en-US" sz="1750" strike="noStrike" u="none">
              <a:solidFill>
                <a:srgbClr val="000000"/>
              </a:solidFill>
              <a:uFillTx/>
              <a:latin typeface="Arial"/>
            </a:endParaRPr>
          </a:p>
        </p:txBody>
      </p:sp>
      <p:sp>
        <p:nvSpPr>
          <p:cNvPr id="111" name="Text 28"/>
          <p:cNvSpPr/>
          <p:nvPr/>
        </p:nvSpPr>
        <p:spPr>
          <a:xfrm>
            <a:off x="1991880" y="3492720"/>
            <a:ext cx="6486480" cy="60588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0" lang="en-US" sz="1450" spc="-31" strike="noStrike" u="none">
                <a:solidFill>
                  <a:srgbClr val="272525"/>
                </a:solidFill>
                <a:uFillTx/>
                <a:latin typeface="Source Sans Pro"/>
                <a:ea typeface="Source Sans Pro"/>
              </a:rPr>
              <a:t>Détecte la fumée, les flammes ou les températures inhabituelles, déclenche des alertes et minimise les dégâts.</a:t>
            </a:r>
            <a:endParaRPr b="0" lang="en-US" sz="1450" strike="noStrike" u="none">
              <a:solidFill>
                <a:srgbClr val="000000"/>
              </a:solidFill>
              <a:uFillTx/>
              <a:latin typeface="Arial"/>
            </a:endParaRPr>
          </a:p>
        </p:txBody>
      </p:sp>
      <p:sp>
        <p:nvSpPr>
          <p:cNvPr id="112" name="Shape 19"/>
          <p:cNvSpPr/>
          <p:nvPr/>
        </p:nvSpPr>
        <p:spPr>
          <a:xfrm>
            <a:off x="1139040" y="4894560"/>
            <a:ext cx="662400" cy="21600"/>
          </a:xfrm>
          <a:prstGeom prst="roundRect">
            <a:avLst>
              <a:gd name="adj" fmla="val 348596"/>
            </a:avLst>
          </a:prstGeom>
          <a:solidFill>
            <a:srgbClr val="d6badd"/>
          </a:solidFill>
          <a:ln w="0">
            <a:noFill/>
          </a:ln>
        </p:spPr>
        <p:style>
          <a:lnRef idx="0"/>
          <a:fillRef idx="0"/>
          <a:effectRef idx="0"/>
          <a:fontRef idx="minor"/>
        </p:style>
        <p:txBody>
          <a:bodyPr lIns="90000" rIns="90000" tIns="-28800" bIns="-28800" anchor="t">
            <a:noAutofit/>
          </a:bodyPr>
          <a:p>
            <a:pPr>
              <a:lnSpc>
                <a:spcPct val="100000"/>
              </a:lnSpc>
            </a:pPr>
            <a:endParaRPr b="0" lang="en-US" sz="1800" strike="noStrike" u="none">
              <a:solidFill>
                <a:srgbClr val="000000"/>
              </a:solidFill>
              <a:uFillTx/>
              <a:latin typeface="Arial"/>
            </a:endParaRPr>
          </a:p>
        </p:txBody>
      </p:sp>
      <p:sp>
        <p:nvSpPr>
          <p:cNvPr id="113" name="Shape 20"/>
          <p:cNvSpPr/>
          <p:nvPr/>
        </p:nvSpPr>
        <p:spPr>
          <a:xfrm>
            <a:off x="735120" y="4692600"/>
            <a:ext cx="425520" cy="425520"/>
          </a:xfrm>
          <a:prstGeom prst="roundRect">
            <a:avLst>
              <a:gd name="adj" fmla="val 18670"/>
            </a:avLst>
          </a:prstGeom>
          <a:solidFill>
            <a:srgbClr val="f0d4f7"/>
          </a:solidFill>
          <a:ln w="7620">
            <a:solidFill>
              <a:srgbClr val="d6badd"/>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14" name="Text 29"/>
          <p:cNvSpPr/>
          <p:nvPr/>
        </p:nvSpPr>
        <p:spPr>
          <a:xfrm>
            <a:off x="881640" y="4771800"/>
            <a:ext cx="132480" cy="266400"/>
          </a:xfrm>
          <a:prstGeom prst="rect">
            <a:avLst/>
          </a:prstGeom>
          <a:noFill/>
          <a:ln w="0">
            <a:noFill/>
          </a:ln>
        </p:spPr>
        <p:style>
          <a:lnRef idx="0"/>
          <a:fillRef idx="0"/>
          <a:effectRef idx="0"/>
          <a:fontRef idx="minor"/>
        </p:style>
        <p:txBody>
          <a:bodyPr wrap="none" lIns="0" rIns="0" tIns="0" bIns="0" anchor="t">
            <a:noAutofit/>
          </a:bodyPr>
          <a:p>
            <a:pPr algn="ctr">
              <a:lnSpc>
                <a:spcPts val="2100"/>
              </a:lnSpc>
              <a:tabLst>
                <a:tab algn="l" pos="0"/>
              </a:tabLst>
            </a:pPr>
            <a:r>
              <a:rPr b="0" lang="en-US" sz="2100" spc="-43" strike="noStrike" u="none">
                <a:solidFill>
                  <a:srgbClr val="272525"/>
                </a:solidFill>
                <a:uFillTx/>
                <a:latin typeface="Source Serif Pro Semi Bold"/>
                <a:ea typeface="Source Serif Pro Semi Bold"/>
              </a:rPr>
              <a:t>3</a:t>
            </a:r>
            <a:endParaRPr b="0" lang="en-US" sz="2100" strike="noStrike" u="none">
              <a:solidFill>
                <a:srgbClr val="000000"/>
              </a:solidFill>
              <a:uFillTx/>
              <a:latin typeface="Arial"/>
            </a:endParaRPr>
          </a:p>
        </p:txBody>
      </p:sp>
      <p:sp>
        <p:nvSpPr>
          <p:cNvPr id="115" name="Text 30"/>
          <p:cNvSpPr/>
          <p:nvPr/>
        </p:nvSpPr>
        <p:spPr>
          <a:xfrm>
            <a:off x="1991880" y="4668840"/>
            <a:ext cx="2549160" cy="277560"/>
          </a:xfrm>
          <a:prstGeom prst="rect">
            <a:avLst/>
          </a:prstGeom>
          <a:noFill/>
          <a:ln w="0">
            <a:noFill/>
          </a:ln>
        </p:spPr>
        <p:style>
          <a:lnRef idx="0"/>
          <a:fillRef idx="0"/>
          <a:effectRef idx="0"/>
          <a:fontRef idx="minor"/>
        </p:style>
        <p:txBody>
          <a:bodyPr wrap="none" lIns="0" rIns="0" tIns="0" bIns="0" anchor="t">
            <a:noAutofit/>
          </a:bodyPr>
          <a:p>
            <a:pPr>
              <a:lnSpc>
                <a:spcPts val="2149"/>
              </a:lnSpc>
              <a:tabLst>
                <a:tab algn="l" pos="0"/>
              </a:tabLst>
            </a:pPr>
            <a:r>
              <a:rPr b="0" lang="en-US" sz="1750" spc="-34" strike="noStrike" u="none">
                <a:solidFill>
                  <a:srgbClr val="272525"/>
                </a:solidFill>
                <a:uFillTx/>
                <a:latin typeface="Source Serif Pro Semi Bold"/>
                <a:ea typeface="Source Serif Pro Semi Bold"/>
              </a:rPr>
              <a:t>Reconnaissance des gestes de la main</a:t>
            </a:r>
            <a:endParaRPr b="0" lang="en-US" sz="1750" strike="noStrike" u="none">
              <a:solidFill>
                <a:srgbClr val="000000"/>
              </a:solidFill>
              <a:uFillTx/>
              <a:latin typeface="Arial"/>
            </a:endParaRPr>
          </a:p>
        </p:txBody>
      </p:sp>
      <p:sp>
        <p:nvSpPr>
          <p:cNvPr id="116" name="Text 31"/>
          <p:cNvSpPr/>
          <p:nvPr/>
        </p:nvSpPr>
        <p:spPr>
          <a:xfrm>
            <a:off x="1991880" y="5061600"/>
            <a:ext cx="6486480" cy="60588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0" lang="en-US" sz="1450" spc="-31" strike="noStrike" u="none">
                <a:solidFill>
                  <a:srgbClr val="272525"/>
                </a:solidFill>
                <a:uFillTx/>
                <a:latin typeface="Source Sans Pro"/>
                <a:ea typeface="Source Sans Pro"/>
              </a:rPr>
              <a:t>Reconnaît les signaux de détresse des travailleurs, ce qui permet une assistance immédiate et peut sauver des vies.</a:t>
            </a:r>
            <a:endParaRPr b="0" lang="en-US" sz="1450" strike="noStrike" u="none">
              <a:solidFill>
                <a:srgbClr val="000000"/>
              </a:solidFill>
              <a:uFillTx/>
              <a:latin typeface="Arial"/>
            </a:endParaRPr>
          </a:p>
        </p:txBody>
      </p:sp>
      <p:sp>
        <p:nvSpPr>
          <p:cNvPr id="117" name="Shape 21"/>
          <p:cNvSpPr/>
          <p:nvPr/>
        </p:nvSpPr>
        <p:spPr>
          <a:xfrm>
            <a:off x="1139040" y="6463440"/>
            <a:ext cx="662400" cy="21600"/>
          </a:xfrm>
          <a:prstGeom prst="roundRect">
            <a:avLst>
              <a:gd name="adj" fmla="val 348596"/>
            </a:avLst>
          </a:prstGeom>
          <a:solidFill>
            <a:srgbClr val="d6badd"/>
          </a:solidFill>
          <a:ln w="0">
            <a:noFill/>
          </a:ln>
        </p:spPr>
        <p:style>
          <a:lnRef idx="0"/>
          <a:fillRef idx="0"/>
          <a:effectRef idx="0"/>
          <a:fontRef idx="minor"/>
        </p:style>
        <p:txBody>
          <a:bodyPr lIns="90000" rIns="90000" tIns="-28800" bIns="-28800" anchor="t">
            <a:noAutofit/>
          </a:bodyPr>
          <a:p>
            <a:pPr>
              <a:lnSpc>
                <a:spcPct val="100000"/>
              </a:lnSpc>
            </a:pPr>
            <a:endParaRPr b="0" lang="en-US" sz="1800" strike="noStrike" u="none">
              <a:solidFill>
                <a:srgbClr val="000000"/>
              </a:solidFill>
              <a:uFillTx/>
              <a:latin typeface="Arial"/>
            </a:endParaRPr>
          </a:p>
        </p:txBody>
      </p:sp>
      <p:sp>
        <p:nvSpPr>
          <p:cNvPr id="118" name="Shape 22"/>
          <p:cNvSpPr/>
          <p:nvPr/>
        </p:nvSpPr>
        <p:spPr>
          <a:xfrm>
            <a:off x="735120" y="6261480"/>
            <a:ext cx="425520" cy="425520"/>
          </a:xfrm>
          <a:prstGeom prst="roundRect">
            <a:avLst>
              <a:gd name="adj" fmla="val 18670"/>
            </a:avLst>
          </a:prstGeom>
          <a:solidFill>
            <a:srgbClr val="f0d4f7"/>
          </a:solidFill>
          <a:ln w="7620">
            <a:solidFill>
              <a:srgbClr val="d6badd"/>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19" name="Text 32"/>
          <p:cNvSpPr/>
          <p:nvPr/>
        </p:nvSpPr>
        <p:spPr>
          <a:xfrm>
            <a:off x="881640" y="6341040"/>
            <a:ext cx="132480" cy="266400"/>
          </a:xfrm>
          <a:prstGeom prst="rect">
            <a:avLst/>
          </a:prstGeom>
          <a:noFill/>
          <a:ln w="0">
            <a:noFill/>
          </a:ln>
        </p:spPr>
        <p:style>
          <a:lnRef idx="0"/>
          <a:fillRef idx="0"/>
          <a:effectRef idx="0"/>
          <a:fontRef idx="minor"/>
        </p:style>
        <p:txBody>
          <a:bodyPr wrap="none" lIns="0" rIns="0" tIns="0" bIns="0" anchor="t">
            <a:noAutofit/>
          </a:bodyPr>
          <a:p>
            <a:pPr algn="ctr">
              <a:lnSpc>
                <a:spcPts val="2100"/>
              </a:lnSpc>
              <a:tabLst>
                <a:tab algn="l" pos="0"/>
              </a:tabLst>
            </a:pPr>
            <a:r>
              <a:rPr b="0" lang="en-US" sz="2100" spc="-43" strike="noStrike" u="none">
                <a:solidFill>
                  <a:srgbClr val="272525"/>
                </a:solidFill>
                <a:uFillTx/>
                <a:latin typeface="Source Serif Pro Semi Bold"/>
                <a:ea typeface="Source Serif Pro Semi Bold"/>
              </a:rPr>
              <a:t>4</a:t>
            </a:r>
            <a:endParaRPr b="0" lang="en-US" sz="2100" strike="noStrike" u="none">
              <a:solidFill>
                <a:srgbClr val="000000"/>
              </a:solidFill>
              <a:uFillTx/>
              <a:latin typeface="Arial"/>
            </a:endParaRPr>
          </a:p>
        </p:txBody>
      </p:sp>
      <p:sp>
        <p:nvSpPr>
          <p:cNvPr id="120" name="Text 33"/>
          <p:cNvSpPr/>
          <p:nvPr/>
        </p:nvSpPr>
        <p:spPr>
          <a:xfrm>
            <a:off x="1991880" y="6237720"/>
            <a:ext cx="2230560" cy="277560"/>
          </a:xfrm>
          <a:prstGeom prst="rect">
            <a:avLst/>
          </a:prstGeom>
          <a:noFill/>
          <a:ln w="0">
            <a:noFill/>
          </a:ln>
        </p:spPr>
        <p:style>
          <a:lnRef idx="0"/>
          <a:fillRef idx="0"/>
          <a:effectRef idx="0"/>
          <a:fontRef idx="minor"/>
        </p:style>
        <p:txBody>
          <a:bodyPr wrap="none" lIns="0" rIns="0" tIns="0" bIns="0" anchor="t">
            <a:noAutofit/>
          </a:bodyPr>
          <a:p>
            <a:pPr>
              <a:lnSpc>
                <a:spcPts val="2149"/>
              </a:lnSpc>
              <a:tabLst>
                <a:tab algn="l" pos="0"/>
              </a:tabLst>
            </a:pPr>
            <a:r>
              <a:rPr b="0" lang="en-US" sz="1750" spc="-34" strike="noStrike" u="none">
                <a:solidFill>
                  <a:srgbClr val="272525"/>
                </a:solidFill>
                <a:uFillTx/>
                <a:latin typeface="Source Serif Pro Semi Bold"/>
                <a:ea typeface="Source Serif Pro Semi Bold"/>
              </a:rPr>
              <a:t>Données des capteurs</a:t>
            </a:r>
            <a:endParaRPr b="0" lang="en-US" sz="1750" strike="noStrike" u="none">
              <a:solidFill>
                <a:srgbClr val="000000"/>
              </a:solidFill>
              <a:uFillTx/>
              <a:latin typeface="Arial"/>
            </a:endParaRPr>
          </a:p>
        </p:txBody>
      </p:sp>
      <p:sp>
        <p:nvSpPr>
          <p:cNvPr id="121" name="Text 34"/>
          <p:cNvSpPr/>
          <p:nvPr/>
        </p:nvSpPr>
        <p:spPr>
          <a:xfrm>
            <a:off x="1991880" y="6630480"/>
            <a:ext cx="6486480" cy="605880"/>
          </a:xfrm>
          <a:prstGeom prst="rect">
            <a:avLst/>
          </a:prstGeom>
          <a:noFill/>
          <a:ln w="0">
            <a:noFill/>
          </a:ln>
        </p:spPr>
        <p:style>
          <a:lnRef idx="0"/>
          <a:fillRef idx="0"/>
          <a:effectRef idx="0"/>
          <a:fontRef idx="minor"/>
        </p:style>
        <p:txBody>
          <a:bodyPr lIns="0" rIns="0" tIns="0" bIns="0" anchor="t">
            <a:noAutofit/>
          </a:bodyPr>
          <a:p>
            <a:pPr>
              <a:lnSpc>
                <a:spcPts val="2350"/>
              </a:lnSpc>
              <a:tabLst>
                <a:tab algn="l" pos="0"/>
              </a:tabLst>
            </a:pPr>
            <a:r>
              <a:rPr b="0" lang="en-US" sz="1450" spc="-31" strike="noStrike" u="none">
                <a:solidFill>
                  <a:srgbClr val="272525"/>
                </a:solidFill>
                <a:uFillTx/>
                <a:latin typeface="Source Sans Pro"/>
                <a:ea typeface="Source Sans Pro"/>
              </a:rPr>
              <a:t>Surveille les facteurs environnementaux tels que la température, l'humidité et la pression afin d'identifier les risques potentiels.</a:t>
            </a:r>
            <a:endParaRPr b="0" lang="en-US" sz="14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2" name="" descr=""/>
          <p:cNvPicPr/>
          <p:nvPr/>
        </p:nvPicPr>
        <p:blipFill>
          <a:blip r:embed="rId1"/>
          <a:stretch/>
        </p:blipFill>
        <p:spPr>
          <a:xfrm>
            <a:off x="1371600" y="2514600"/>
            <a:ext cx="3885120" cy="4218480"/>
          </a:xfrm>
          <a:prstGeom prst="rect">
            <a:avLst/>
          </a:prstGeom>
          <a:ln w="0">
            <a:noFill/>
          </a:ln>
        </p:spPr>
      </p:pic>
      <p:sp>
        <p:nvSpPr>
          <p:cNvPr id="123" name=""/>
          <p:cNvSpPr/>
          <p:nvPr/>
        </p:nvSpPr>
        <p:spPr>
          <a:xfrm>
            <a:off x="4114800" y="3657600"/>
            <a:ext cx="227520" cy="227520"/>
          </a:xfrm>
          <a:prstGeom prst="ellipse">
            <a:avLst/>
          </a:prstGeom>
          <a:solidFill>
            <a:srgbClr val="81d41a"/>
          </a:solidFill>
          <a:ln w="0">
            <a:solidFill>
              <a:srgbClr val="3465a4"/>
            </a:solidFill>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24" name=""/>
          <p:cNvSpPr/>
          <p:nvPr/>
        </p:nvSpPr>
        <p:spPr>
          <a:xfrm>
            <a:off x="4114800" y="3429000"/>
            <a:ext cx="227520" cy="227520"/>
          </a:xfrm>
          <a:prstGeom prst="ellipse">
            <a:avLst/>
          </a:prstGeom>
          <a:solidFill>
            <a:srgbClr val="ff0000"/>
          </a:solidFill>
          <a:ln w="0">
            <a:solidFill>
              <a:srgbClr val="3465a4"/>
            </a:solidFill>
          </a:ln>
        </p:spPr>
        <p:style>
          <a:lnRef idx="0"/>
          <a:fillRef idx="0"/>
          <a:effectRef idx="0"/>
          <a:fontRef idx="minor"/>
        </p:style>
        <p:txBody>
          <a:bodyPr lIns="90000" rIns="90000" tIns="45000" bIns="45000" anchor="ctr">
            <a:noAutofit/>
          </a:bodyPr>
          <a:p>
            <a:endParaRPr b="0" lang="en-US" sz="1800" strike="noStrike" u="none">
              <a:solidFill>
                <a:srgbClr val="ffffff"/>
              </a:solidFill>
              <a:uFillTx/>
              <a:latin typeface="Arial"/>
            </a:endParaRPr>
          </a:p>
        </p:txBody>
      </p:sp>
      <p:sp>
        <p:nvSpPr>
          <p:cNvPr id="125" name=""/>
          <p:cNvSpPr/>
          <p:nvPr/>
        </p:nvSpPr>
        <p:spPr>
          <a:xfrm>
            <a:off x="4114800" y="3886200"/>
            <a:ext cx="227520" cy="227520"/>
          </a:xfrm>
          <a:prstGeom prst="ellipse">
            <a:avLst/>
          </a:prstGeom>
          <a:solidFill>
            <a:srgbClr val="2a6099"/>
          </a:solidFill>
          <a:ln w="0">
            <a:solidFill>
              <a:srgbClr val="3465a4"/>
            </a:solidFill>
          </a:ln>
        </p:spPr>
        <p:style>
          <a:lnRef idx="0"/>
          <a:fillRef idx="0"/>
          <a:effectRef idx="0"/>
          <a:fontRef idx="minor"/>
        </p:style>
        <p:txBody>
          <a:bodyPr lIns="90000" rIns="90000" tIns="45000" bIns="45000" anchor="ctr">
            <a:noAutofit/>
          </a:bodyPr>
          <a:p>
            <a:endParaRPr b="0" lang="en-US" sz="1800" strike="noStrike" u="none">
              <a:solidFill>
                <a:srgbClr val="ffffff"/>
              </a:solidFill>
              <a:uFillTx/>
              <a:latin typeface="Arial"/>
            </a:endParaRPr>
          </a:p>
        </p:txBody>
      </p:sp>
      <p:pic>
        <p:nvPicPr>
          <p:cNvPr id="126" name="" descr=""/>
          <p:cNvPicPr/>
          <p:nvPr/>
        </p:nvPicPr>
        <p:blipFill>
          <a:blip r:embed="rId2"/>
          <a:stretch/>
        </p:blipFill>
        <p:spPr>
          <a:xfrm>
            <a:off x="8418960" y="1828800"/>
            <a:ext cx="3695760" cy="5194800"/>
          </a:xfrm>
          <a:prstGeom prst="rect">
            <a:avLst/>
          </a:prstGeom>
          <a:ln w="0">
            <a:noFill/>
          </a:ln>
        </p:spPr>
      </p:pic>
      <p:pic>
        <p:nvPicPr>
          <p:cNvPr id="127" name="" descr=""/>
          <p:cNvPicPr/>
          <p:nvPr/>
        </p:nvPicPr>
        <p:blipFill>
          <a:blip r:embed="rId3"/>
          <a:stretch/>
        </p:blipFill>
        <p:spPr>
          <a:xfrm>
            <a:off x="1371600" y="2514600"/>
            <a:ext cx="3885120" cy="4218480"/>
          </a:xfrm>
          <a:prstGeom prst="rect">
            <a:avLst/>
          </a:prstGeom>
          <a:ln w="0">
            <a:noFill/>
          </a:ln>
        </p:spPr>
      </p:pic>
      <p:sp>
        <p:nvSpPr>
          <p:cNvPr id="128" name=""/>
          <p:cNvSpPr/>
          <p:nvPr/>
        </p:nvSpPr>
        <p:spPr>
          <a:xfrm>
            <a:off x="4114800" y="3657600"/>
            <a:ext cx="227520" cy="227520"/>
          </a:xfrm>
          <a:prstGeom prst="ellipse">
            <a:avLst/>
          </a:prstGeom>
          <a:solidFill>
            <a:srgbClr val="81d41a"/>
          </a:solidFill>
          <a:ln w="0">
            <a:solidFill>
              <a:srgbClr val="3465a4"/>
            </a:solidFill>
          </a:ln>
        </p:spPr>
        <p:style>
          <a:lnRef idx="0"/>
          <a:fillRef idx="0"/>
          <a:effectRef idx="0"/>
          <a:fontRef idx="minor"/>
        </p:style>
        <p:txBody>
          <a:bodyPr lIns="90000" rIns="90000" tIns="45000" bIns="45000" anchor="ctr">
            <a:noAutofit/>
          </a:bodyPr>
          <a:p>
            <a:endParaRPr b="0" lang="en-US" sz="1800" strike="noStrike" u="none">
              <a:solidFill>
                <a:srgbClr val="000000"/>
              </a:solidFill>
              <a:uFillTx/>
              <a:latin typeface="Arial"/>
            </a:endParaRPr>
          </a:p>
        </p:txBody>
      </p:sp>
      <p:sp>
        <p:nvSpPr>
          <p:cNvPr id="129" name=""/>
          <p:cNvSpPr/>
          <p:nvPr/>
        </p:nvSpPr>
        <p:spPr>
          <a:xfrm>
            <a:off x="4114800" y="3429000"/>
            <a:ext cx="227520" cy="227520"/>
          </a:xfrm>
          <a:prstGeom prst="ellipse">
            <a:avLst/>
          </a:prstGeom>
          <a:solidFill>
            <a:srgbClr val="ff0000"/>
          </a:solidFill>
          <a:ln w="0">
            <a:solidFill>
              <a:srgbClr val="3465a4"/>
            </a:solidFill>
          </a:ln>
        </p:spPr>
        <p:style>
          <a:lnRef idx="0"/>
          <a:fillRef idx="0"/>
          <a:effectRef idx="0"/>
          <a:fontRef idx="minor"/>
        </p:style>
        <p:txBody>
          <a:bodyPr lIns="90000" rIns="90000" tIns="45000" bIns="45000" anchor="ctr">
            <a:noAutofit/>
          </a:bodyPr>
          <a:p>
            <a:endParaRPr b="0" lang="en-US" sz="1800" strike="noStrike" u="none">
              <a:solidFill>
                <a:srgbClr val="ffffff"/>
              </a:solidFill>
              <a:uFillTx/>
              <a:latin typeface="Arial"/>
            </a:endParaRPr>
          </a:p>
        </p:txBody>
      </p:sp>
      <p:sp>
        <p:nvSpPr>
          <p:cNvPr id="130" name=""/>
          <p:cNvSpPr/>
          <p:nvPr/>
        </p:nvSpPr>
        <p:spPr>
          <a:xfrm>
            <a:off x="4114800" y="3886200"/>
            <a:ext cx="227520" cy="227520"/>
          </a:xfrm>
          <a:prstGeom prst="ellipse">
            <a:avLst/>
          </a:prstGeom>
          <a:solidFill>
            <a:srgbClr val="2a6099"/>
          </a:solidFill>
          <a:ln w="0">
            <a:solidFill>
              <a:srgbClr val="3465a4"/>
            </a:solidFill>
          </a:ln>
        </p:spPr>
        <p:style>
          <a:lnRef idx="0"/>
          <a:fillRef idx="0"/>
          <a:effectRef idx="0"/>
          <a:fontRef idx="minor"/>
        </p:style>
        <p:txBody>
          <a:bodyPr lIns="90000" rIns="90000" tIns="45000" bIns="45000" anchor="ctr">
            <a:noAutofit/>
          </a:bodyPr>
          <a:p>
            <a:endParaRPr b="0" lang="en-US" sz="1800" strike="noStrike" u="none">
              <a:solidFill>
                <a:srgbClr val="ffffff"/>
              </a:solidFill>
              <a:uFillTx/>
              <a:latin typeface="Arial"/>
            </a:endParaRPr>
          </a:p>
        </p:txBody>
      </p:sp>
      <p:pic>
        <p:nvPicPr>
          <p:cNvPr id="131" name="" descr=""/>
          <p:cNvPicPr/>
          <p:nvPr/>
        </p:nvPicPr>
        <p:blipFill>
          <a:blip r:embed="rId4"/>
          <a:stretch/>
        </p:blipFill>
        <p:spPr>
          <a:xfrm>
            <a:off x="8418960" y="1828800"/>
            <a:ext cx="3695760" cy="51948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Text 0"/>
          <p:cNvSpPr/>
          <p:nvPr/>
        </p:nvSpPr>
        <p:spPr>
          <a:xfrm>
            <a:off x="837720" y="984960"/>
            <a:ext cx="9537840" cy="702720"/>
          </a:xfrm>
          <a:prstGeom prst="rect">
            <a:avLst/>
          </a:prstGeom>
          <a:noFill/>
          <a:ln w="0">
            <a:noFill/>
          </a:ln>
        </p:spPr>
        <p:style>
          <a:lnRef idx="0"/>
          <a:fillRef idx="0"/>
          <a:effectRef idx="0"/>
          <a:fontRef idx="minor"/>
        </p:style>
        <p:txBody>
          <a:bodyPr wrap="none" lIns="0" rIns="0" tIns="0" bIns="0" anchor="t">
            <a:noAutofit/>
          </a:bodyPr>
          <a:p>
            <a:pPr>
              <a:lnSpc>
                <a:spcPts val="5499"/>
              </a:lnSpc>
              <a:tabLst>
                <a:tab algn="l" pos="0"/>
              </a:tabLst>
            </a:pPr>
            <a:r>
              <a:rPr b="0" lang="en-US" sz="4400" spc="-88" strike="noStrike" u="none">
                <a:solidFill>
                  <a:srgbClr val="000000"/>
                </a:solidFill>
                <a:uFillTx/>
                <a:latin typeface="Source Serif Pro Semi Bold"/>
                <a:ea typeface="Source Serif Pro Semi Bold"/>
              </a:rPr>
              <a:t>SalamtyAI : un catalyseur pour un avenir plus sûr</a:t>
            </a:r>
            <a:endParaRPr b="0" lang="en-US" sz="4400" strike="noStrike" u="none">
              <a:solidFill>
                <a:srgbClr val="000000"/>
              </a:solidFill>
              <a:uFillTx/>
              <a:latin typeface="Arial"/>
            </a:endParaRPr>
          </a:p>
        </p:txBody>
      </p:sp>
      <p:sp>
        <p:nvSpPr>
          <p:cNvPr id="133" name="Shape 1"/>
          <p:cNvSpPr/>
          <p:nvPr/>
        </p:nvSpPr>
        <p:spPr>
          <a:xfrm>
            <a:off x="837720" y="2167560"/>
            <a:ext cx="2157480" cy="1355760"/>
          </a:xfrm>
          <a:prstGeom prst="roundRect">
            <a:avLst>
              <a:gd name="adj" fmla="val 7408"/>
            </a:avLst>
          </a:prstGeom>
          <a:solidFill>
            <a:srgbClr val="f0d4f7"/>
          </a:solidFill>
          <a:ln w="7620">
            <a:solidFill>
              <a:srgbClr val="d6badd"/>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34" name="Text 2"/>
          <p:cNvSpPr/>
          <p:nvPr/>
        </p:nvSpPr>
        <p:spPr>
          <a:xfrm>
            <a:off x="1084680" y="2606760"/>
            <a:ext cx="147960" cy="477360"/>
          </a:xfrm>
          <a:prstGeom prst="rect">
            <a:avLst/>
          </a:prstGeom>
          <a:noFill/>
          <a:ln w="0">
            <a:noFill/>
          </a:ln>
        </p:spPr>
        <p:style>
          <a:lnRef idx="0"/>
          <a:fillRef idx="0"/>
          <a:effectRef idx="0"/>
          <a:fontRef idx="minor"/>
        </p:style>
        <p:txBody>
          <a:bodyPr wrap="none" lIns="0" rIns="0" tIns="0" bIns="0" anchor="t">
            <a:noAutofit/>
          </a:bodyPr>
          <a:p>
            <a:pPr algn="ctr">
              <a:lnSpc>
                <a:spcPts val="3750"/>
              </a:lnSpc>
              <a:tabLst>
                <a:tab algn="l" pos="0"/>
              </a:tabLst>
            </a:pPr>
            <a:r>
              <a:rPr b="0" lang="en-US" sz="2350" spc="-48" strike="noStrike" u="none">
                <a:solidFill>
                  <a:srgbClr val="272525"/>
                </a:solidFill>
                <a:uFillTx/>
                <a:latin typeface="Source Serif Pro Semi Bold"/>
                <a:ea typeface="Source Serif Pro Semi Bold"/>
              </a:rPr>
              <a:t>1</a:t>
            </a:r>
            <a:endParaRPr b="0" lang="en-US" sz="2350" strike="noStrike" u="none">
              <a:solidFill>
                <a:srgbClr val="000000"/>
              </a:solidFill>
              <a:uFillTx/>
              <a:latin typeface="Arial"/>
            </a:endParaRPr>
          </a:p>
        </p:txBody>
      </p:sp>
      <p:sp>
        <p:nvSpPr>
          <p:cNvPr id="135" name="Text 3"/>
          <p:cNvSpPr/>
          <p:nvPr/>
        </p:nvSpPr>
        <p:spPr>
          <a:xfrm>
            <a:off x="3236040" y="2406960"/>
            <a:ext cx="2814840" cy="35064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45" strike="noStrike" u="none">
                <a:solidFill>
                  <a:srgbClr val="272525"/>
                </a:solidFill>
                <a:uFillTx/>
                <a:latin typeface="Source Serif Pro Semi Bold"/>
                <a:ea typeface="Source Serif Pro Semi Bold"/>
              </a:rPr>
              <a:t>Réduction des accidents</a:t>
            </a:r>
            <a:endParaRPr b="0" lang="en-US" sz="2200" strike="noStrike" u="none">
              <a:solidFill>
                <a:srgbClr val="000000"/>
              </a:solidFill>
              <a:uFillTx/>
              <a:latin typeface="Arial"/>
            </a:endParaRPr>
          </a:p>
        </p:txBody>
      </p:sp>
      <p:sp>
        <p:nvSpPr>
          <p:cNvPr id="136" name="Text 4"/>
          <p:cNvSpPr/>
          <p:nvPr/>
        </p:nvSpPr>
        <p:spPr>
          <a:xfrm>
            <a:off x="3236040" y="2902680"/>
            <a:ext cx="10312560" cy="38160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0" lang="en-US" sz="1850" spc="-37" strike="noStrike" u="none">
                <a:solidFill>
                  <a:srgbClr val="272525"/>
                </a:solidFill>
                <a:uFillTx/>
                <a:latin typeface="Source Sans Pro"/>
                <a:ea typeface="Source Sans Pro"/>
              </a:rPr>
              <a:t>Les mesures de sécurité proactives de SalamtyAI visent à minimiser les accidents du travail et à garantir un environnement plus sûr.</a:t>
            </a:r>
            <a:endParaRPr b="0" lang="en-US" sz="1850" strike="noStrike" u="none">
              <a:solidFill>
                <a:srgbClr val="000000"/>
              </a:solidFill>
              <a:uFillTx/>
              <a:latin typeface="Arial"/>
            </a:endParaRPr>
          </a:p>
        </p:txBody>
      </p:sp>
      <p:sp>
        <p:nvSpPr>
          <p:cNvPr id="137" name="Shape 5"/>
          <p:cNvSpPr/>
          <p:nvPr/>
        </p:nvSpPr>
        <p:spPr>
          <a:xfrm>
            <a:off x="3116520" y="3509640"/>
            <a:ext cx="10555200" cy="13680"/>
          </a:xfrm>
          <a:prstGeom prst="roundRect">
            <a:avLst>
              <a:gd name="adj" fmla="val 659712"/>
            </a:avLst>
          </a:prstGeom>
          <a:solidFill>
            <a:srgbClr val="d6badd"/>
          </a:solidFill>
          <a:ln w="0">
            <a:noFill/>
          </a:ln>
        </p:spPr>
        <p:style>
          <a:lnRef idx="0"/>
          <a:fillRef idx="0"/>
          <a:effectRef idx="0"/>
          <a:fontRef idx="minor"/>
        </p:style>
        <p:txBody>
          <a:bodyPr lIns="90000" rIns="90000" tIns="-34560" bIns="-34560" anchor="t">
            <a:noAutofit/>
          </a:bodyPr>
          <a:p>
            <a:pPr>
              <a:lnSpc>
                <a:spcPct val="100000"/>
              </a:lnSpc>
            </a:pPr>
            <a:endParaRPr b="0" lang="en-US" sz="1800" strike="noStrike" u="none">
              <a:solidFill>
                <a:srgbClr val="000000"/>
              </a:solidFill>
              <a:uFillTx/>
              <a:latin typeface="Arial"/>
            </a:endParaRPr>
          </a:p>
        </p:txBody>
      </p:sp>
      <p:sp>
        <p:nvSpPr>
          <p:cNvPr id="138" name="Shape 6"/>
          <p:cNvSpPr/>
          <p:nvPr/>
        </p:nvSpPr>
        <p:spPr>
          <a:xfrm>
            <a:off x="837720" y="3644640"/>
            <a:ext cx="4316760" cy="1738800"/>
          </a:xfrm>
          <a:prstGeom prst="roundRect">
            <a:avLst>
              <a:gd name="adj" fmla="val 5777"/>
            </a:avLst>
          </a:prstGeom>
          <a:solidFill>
            <a:srgbClr val="f0d4f7"/>
          </a:solidFill>
          <a:ln w="7620">
            <a:solidFill>
              <a:srgbClr val="d6badd"/>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39" name="Text 7"/>
          <p:cNvSpPr/>
          <p:nvPr/>
        </p:nvSpPr>
        <p:spPr>
          <a:xfrm>
            <a:off x="1084680" y="4275360"/>
            <a:ext cx="147960" cy="477360"/>
          </a:xfrm>
          <a:prstGeom prst="rect">
            <a:avLst/>
          </a:prstGeom>
          <a:noFill/>
          <a:ln w="0">
            <a:noFill/>
          </a:ln>
        </p:spPr>
        <p:style>
          <a:lnRef idx="0"/>
          <a:fillRef idx="0"/>
          <a:effectRef idx="0"/>
          <a:fontRef idx="minor"/>
        </p:style>
        <p:txBody>
          <a:bodyPr wrap="none" lIns="0" rIns="0" tIns="0" bIns="0" anchor="t">
            <a:noAutofit/>
          </a:bodyPr>
          <a:p>
            <a:pPr algn="ctr">
              <a:lnSpc>
                <a:spcPts val="3750"/>
              </a:lnSpc>
              <a:tabLst>
                <a:tab algn="l" pos="0"/>
              </a:tabLst>
            </a:pPr>
            <a:r>
              <a:rPr b="0" lang="en-US" sz="2350" spc="-48" strike="noStrike" u="none">
                <a:solidFill>
                  <a:srgbClr val="272525"/>
                </a:solidFill>
                <a:uFillTx/>
                <a:latin typeface="Source Serif Pro Semi Bold"/>
                <a:ea typeface="Source Serif Pro Semi Bold"/>
              </a:rPr>
              <a:t>2</a:t>
            </a:r>
            <a:endParaRPr b="0" lang="en-US" sz="2350" strike="noStrike" u="none">
              <a:solidFill>
                <a:srgbClr val="000000"/>
              </a:solidFill>
              <a:uFillTx/>
              <a:latin typeface="Arial"/>
            </a:endParaRPr>
          </a:p>
        </p:txBody>
      </p:sp>
      <p:sp>
        <p:nvSpPr>
          <p:cNvPr id="140" name="Text 8"/>
          <p:cNvSpPr/>
          <p:nvPr/>
        </p:nvSpPr>
        <p:spPr>
          <a:xfrm>
            <a:off x="5395320" y="3883680"/>
            <a:ext cx="3240000" cy="35064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45" strike="noStrike" u="none">
                <a:solidFill>
                  <a:srgbClr val="272525"/>
                </a:solidFill>
                <a:uFillTx/>
                <a:latin typeface="Source Serif Pro Semi Bold"/>
                <a:ea typeface="Source Serif Pro Semi Bold"/>
              </a:rPr>
              <a:t>Amélioration des temps de réponse</a:t>
            </a:r>
            <a:endParaRPr b="0" lang="en-US" sz="2200" strike="noStrike" u="none">
              <a:solidFill>
                <a:srgbClr val="000000"/>
              </a:solidFill>
              <a:uFillTx/>
              <a:latin typeface="Arial"/>
            </a:endParaRPr>
          </a:p>
        </p:txBody>
      </p:sp>
      <p:sp>
        <p:nvSpPr>
          <p:cNvPr id="141" name="Text 9"/>
          <p:cNvSpPr/>
          <p:nvPr/>
        </p:nvSpPr>
        <p:spPr>
          <a:xfrm>
            <a:off x="5395320" y="4379400"/>
            <a:ext cx="8156520" cy="76464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pc="-37" strike="noStrike" u="none">
                <a:solidFill>
                  <a:srgbClr val="272525"/>
                </a:solidFill>
                <a:uFillTx/>
                <a:latin typeface="Source Sans Pro"/>
                <a:ea typeface="Source Sans Pro"/>
              </a:rPr>
              <a:t>Les alertes et les notifications en temps réel permettent de réagir rapidement aux situations d'urgence, ce qui peut sauver des vies et des biens.</a:t>
            </a:r>
            <a:endParaRPr b="0" lang="en-US" sz="1850" strike="noStrike" u="none">
              <a:solidFill>
                <a:srgbClr val="000000"/>
              </a:solidFill>
              <a:uFillTx/>
              <a:latin typeface="Arial"/>
            </a:endParaRPr>
          </a:p>
        </p:txBody>
      </p:sp>
      <p:sp>
        <p:nvSpPr>
          <p:cNvPr id="142" name="Shape 10"/>
          <p:cNvSpPr/>
          <p:nvPr/>
        </p:nvSpPr>
        <p:spPr>
          <a:xfrm>
            <a:off x="5275800" y="5369400"/>
            <a:ext cx="8395920" cy="13680"/>
          </a:xfrm>
          <a:prstGeom prst="roundRect">
            <a:avLst>
              <a:gd name="adj" fmla="val 659712"/>
            </a:avLst>
          </a:prstGeom>
          <a:solidFill>
            <a:srgbClr val="d6badd"/>
          </a:solidFill>
          <a:ln w="0">
            <a:noFill/>
          </a:ln>
        </p:spPr>
        <p:style>
          <a:lnRef idx="0"/>
          <a:fillRef idx="0"/>
          <a:effectRef idx="0"/>
          <a:fontRef idx="minor"/>
        </p:style>
        <p:txBody>
          <a:bodyPr lIns="90000" rIns="90000" tIns="-34560" bIns="-34560" anchor="t">
            <a:noAutofit/>
          </a:bodyPr>
          <a:p>
            <a:pPr>
              <a:lnSpc>
                <a:spcPct val="100000"/>
              </a:lnSpc>
            </a:pPr>
            <a:endParaRPr b="0" lang="en-US" sz="1800" strike="noStrike" u="none">
              <a:solidFill>
                <a:srgbClr val="000000"/>
              </a:solidFill>
              <a:uFillTx/>
              <a:latin typeface="Arial"/>
            </a:endParaRPr>
          </a:p>
        </p:txBody>
      </p:sp>
      <p:sp>
        <p:nvSpPr>
          <p:cNvPr id="143" name="Shape 11"/>
          <p:cNvSpPr/>
          <p:nvPr/>
        </p:nvSpPr>
        <p:spPr>
          <a:xfrm>
            <a:off x="837720" y="5504400"/>
            <a:ext cx="6476040" cy="1738800"/>
          </a:xfrm>
          <a:prstGeom prst="roundRect">
            <a:avLst>
              <a:gd name="adj" fmla="val 5777"/>
            </a:avLst>
          </a:prstGeom>
          <a:solidFill>
            <a:srgbClr val="f0d4f7"/>
          </a:solidFill>
          <a:ln w="7620">
            <a:solidFill>
              <a:srgbClr val="d6badd"/>
            </a:solidFill>
            <a:round/>
          </a:ln>
        </p:spPr>
        <p:style>
          <a:lnRef idx="0"/>
          <a:fillRef idx="0"/>
          <a:effectRef idx="0"/>
          <a:fontRef idx="minor"/>
        </p:style>
        <p:txBody>
          <a:bodyPr lIns="90000" rIns="90000" tIns="45000" bIns="45000" anchor="t">
            <a:noAutofit/>
          </a:bodyPr>
          <a:p>
            <a:pPr>
              <a:lnSpc>
                <a:spcPct val="100000"/>
              </a:lnSpc>
            </a:pPr>
            <a:endParaRPr b="0" lang="en-US" sz="1800" strike="noStrike" u="none">
              <a:solidFill>
                <a:srgbClr val="000000"/>
              </a:solidFill>
              <a:uFillTx/>
              <a:latin typeface="Arial"/>
            </a:endParaRPr>
          </a:p>
        </p:txBody>
      </p:sp>
      <p:sp>
        <p:nvSpPr>
          <p:cNvPr id="144" name="Text 12"/>
          <p:cNvSpPr/>
          <p:nvPr/>
        </p:nvSpPr>
        <p:spPr>
          <a:xfrm>
            <a:off x="1084680" y="6135120"/>
            <a:ext cx="147960" cy="477360"/>
          </a:xfrm>
          <a:prstGeom prst="rect">
            <a:avLst/>
          </a:prstGeom>
          <a:noFill/>
          <a:ln w="0">
            <a:noFill/>
          </a:ln>
        </p:spPr>
        <p:style>
          <a:lnRef idx="0"/>
          <a:fillRef idx="0"/>
          <a:effectRef idx="0"/>
          <a:fontRef idx="minor"/>
        </p:style>
        <p:txBody>
          <a:bodyPr wrap="none" lIns="0" rIns="0" tIns="0" bIns="0" anchor="t">
            <a:noAutofit/>
          </a:bodyPr>
          <a:p>
            <a:pPr algn="ctr">
              <a:lnSpc>
                <a:spcPts val="3750"/>
              </a:lnSpc>
              <a:tabLst>
                <a:tab algn="l" pos="0"/>
              </a:tabLst>
            </a:pPr>
            <a:r>
              <a:rPr b="0" lang="en-US" sz="2350" spc="-48" strike="noStrike" u="none">
                <a:solidFill>
                  <a:srgbClr val="272525"/>
                </a:solidFill>
                <a:uFillTx/>
                <a:latin typeface="Source Serif Pro Semi Bold"/>
                <a:ea typeface="Source Serif Pro Semi Bold"/>
              </a:rPr>
              <a:t>3</a:t>
            </a:r>
            <a:endParaRPr b="0" lang="en-US" sz="2350" strike="noStrike" u="none">
              <a:solidFill>
                <a:srgbClr val="000000"/>
              </a:solidFill>
              <a:uFillTx/>
              <a:latin typeface="Arial"/>
            </a:endParaRPr>
          </a:p>
        </p:txBody>
      </p:sp>
      <p:sp>
        <p:nvSpPr>
          <p:cNvPr id="145" name="Text 13"/>
          <p:cNvSpPr/>
          <p:nvPr/>
        </p:nvSpPr>
        <p:spPr>
          <a:xfrm>
            <a:off x="7554600" y="5743800"/>
            <a:ext cx="3006360" cy="35064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45" strike="noStrike" u="none">
                <a:solidFill>
                  <a:srgbClr val="272525"/>
                </a:solidFill>
                <a:uFillTx/>
                <a:latin typeface="Source Serif Pro Semi Bold"/>
                <a:ea typeface="Source Serif Pro Semi Bold"/>
              </a:rPr>
              <a:t>Une culture de la sécurité renforcée</a:t>
            </a:r>
            <a:endParaRPr b="0" lang="en-US" sz="2200" strike="noStrike" u="none">
              <a:solidFill>
                <a:srgbClr val="000000"/>
              </a:solidFill>
              <a:uFillTx/>
              <a:latin typeface="Arial"/>
            </a:endParaRPr>
          </a:p>
        </p:txBody>
      </p:sp>
      <p:sp>
        <p:nvSpPr>
          <p:cNvPr id="146" name="Text 14"/>
          <p:cNvSpPr/>
          <p:nvPr/>
        </p:nvSpPr>
        <p:spPr>
          <a:xfrm>
            <a:off x="7554600" y="6239160"/>
            <a:ext cx="5997240" cy="76464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pc="-37" strike="noStrike" u="none">
                <a:solidFill>
                  <a:srgbClr val="272525"/>
                </a:solidFill>
                <a:uFillTx/>
                <a:latin typeface="Source Sans Pro"/>
                <a:ea typeface="Source Sans Pro"/>
              </a:rPr>
              <a:t>SalamtyAI encourage une culture de la sensibilisation à la sécurité et du respect des règles parmi les travailleurs et la direction.</a:t>
            </a:r>
            <a:endParaRPr b="0" lang="en-US" sz="1850" strike="noStrike" u="none">
              <a:solidFill>
                <a:srgbClr val="000000"/>
              </a:solidFill>
              <a:uFillTx/>
              <a:latin typeface="Arial"/>
            </a:endParaRPr>
          </a:p>
        </p:txBody>
      </p:sp>
      <p:pic>
        <p:nvPicPr>
          <p:cNvPr id="147" name="" descr=""/>
          <p:cNvPicPr/>
          <p:nvPr/>
        </p:nvPicPr>
        <p:blipFill>
          <a:blip r:embed="rId1"/>
          <a:stretch/>
        </p:blipFill>
        <p:spPr>
          <a:xfrm>
            <a:off x="12792240" y="7782480"/>
            <a:ext cx="2065680" cy="4460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8" name="Image 0" descr="preencoded.png"/>
          <p:cNvPicPr/>
          <p:nvPr/>
        </p:nvPicPr>
        <p:blipFill>
          <a:blip r:embed="rId1"/>
          <a:stretch/>
        </p:blipFill>
        <p:spPr>
          <a:xfrm>
            <a:off x="9144000" y="0"/>
            <a:ext cx="5484960" cy="8228160"/>
          </a:xfrm>
          <a:prstGeom prst="rect">
            <a:avLst/>
          </a:prstGeom>
          <a:ln w="0">
            <a:noFill/>
          </a:ln>
        </p:spPr>
      </p:pic>
      <p:sp>
        <p:nvSpPr>
          <p:cNvPr id="149" name="Text 0"/>
          <p:cNvSpPr/>
          <p:nvPr/>
        </p:nvSpPr>
        <p:spPr>
          <a:xfrm>
            <a:off x="837720" y="772920"/>
            <a:ext cx="7467120" cy="1406520"/>
          </a:xfrm>
          <a:prstGeom prst="rect">
            <a:avLst/>
          </a:prstGeom>
          <a:noFill/>
          <a:ln w="0">
            <a:noFill/>
          </a:ln>
        </p:spPr>
        <p:style>
          <a:lnRef idx="0"/>
          <a:fillRef idx="0"/>
          <a:effectRef idx="0"/>
          <a:fontRef idx="minor"/>
        </p:style>
        <p:txBody>
          <a:bodyPr lIns="0" rIns="0" tIns="0" bIns="0" anchor="t">
            <a:noAutofit/>
          </a:bodyPr>
          <a:p>
            <a:pPr>
              <a:lnSpc>
                <a:spcPts val="5499"/>
              </a:lnSpc>
              <a:tabLst>
                <a:tab algn="l" pos="0"/>
              </a:tabLst>
            </a:pPr>
            <a:r>
              <a:rPr b="0" lang="en-US" sz="4400" spc="-88" strike="noStrike" u="none">
                <a:solidFill>
                  <a:srgbClr val="000000"/>
                </a:solidFill>
                <a:uFillTx/>
                <a:latin typeface="Source Serif Pro Semi Bold"/>
                <a:ea typeface="Source Serif Pro Semi Bold"/>
              </a:rPr>
              <a:t>Fondation technique : Un mélange d'expertise</a:t>
            </a:r>
            <a:endParaRPr b="0" lang="en-US" sz="4400" strike="noStrike" u="none">
              <a:solidFill>
                <a:srgbClr val="000000"/>
              </a:solidFill>
              <a:uFillTx/>
              <a:latin typeface="Arial"/>
            </a:endParaRPr>
          </a:p>
        </p:txBody>
      </p:sp>
      <p:pic>
        <p:nvPicPr>
          <p:cNvPr id="150" name="Image 1" descr="preencoded.png"/>
          <p:cNvPicPr/>
          <p:nvPr/>
        </p:nvPicPr>
        <p:blipFill>
          <a:blip r:embed="rId2"/>
          <a:stretch/>
        </p:blipFill>
        <p:spPr>
          <a:xfrm>
            <a:off x="837720" y="2539800"/>
            <a:ext cx="596880" cy="596880"/>
          </a:xfrm>
          <a:prstGeom prst="rect">
            <a:avLst/>
          </a:prstGeom>
          <a:ln w="0">
            <a:noFill/>
          </a:ln>
        </p:spPr>
      </p:pic>
      <p:sp>
        <p:nvSpPr>
          <p:cNvPr id="151" name="Text 1"/>
          <p:cNvSpPr/>
          <p:nvPr/>
        </p:nvSpPr>
        <p:spPr>
          <a:xfrm>
            <a:off x="837720" y="3377520"/>
            <a:ext cx="3114720" cy="35064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45" strike="noStrike" u="none">
                <a:solidFill>
                  <a:srgbClr val="272525"/>
                </a:solidFill>
                <a:uFillTx/>
                <a:latin typeface="Source Serif Pro Semi Bold"/>
                <a:ea typeface="Source Serif Pro Semi Bold"/>
              </a:rPr>
              <a:t>IBM Cloud Object Storage</a:t>
            </a:r>
            <a:endParaRPr b="0" lang="en-US" sz="2200" strike="noStrike" u="none">
              <a:solidFill>
                <a:srgbClr val="000000"/>
              </a:solidFill>
              <a:uFillTx/>
              <a:latin typeface="Arial"/>
            </a:endParaRPr>
          </a:p>
        </p:txBody>
      </p:sp>
      <p:sp>
        <p:nvSpPr>
          <p:cNvPr id="152" name="Text 2"/>
          <p:cNvSpPr/>
          <p:nvPr/>
        </p:nvSpPr>
        <p:spPr>
          <a:xfrm>
            <a:off x="837720" y="3873240"/>
            <a:ext cx="3553200" cy="76464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pc="-37" strike="noStrike" u="none">
                <a:solidFill>
                  <a:srgbClr val="272525"/>
                </a:solidFill>
                <a:uFillTx/>
                <a:latin typeface="Source Sans Pro"/>
                <a:ea typeface="Source Sans Pro"/>
              </a:rPr>
              <a:t>Permet un stockage sécurisé et évolutif des données.</a:t>
            </a:r>
            <a:endParaRPr b="0" lang="en-US" sz="1850" strike="noStrike" u="none">
              <a:solidFill>
                <a:srgbClr val="000000"/>
              </a:solidFill>
              <a:uFillTx/>
              <a:latin typeface="Arial"/>
            </a:endParaRPr>
          </a:p>
        </p:txBody>
      </p:sp>
      <p:pic>
        <p:nvPicPr>
          <p:cNvPr id="153" name="Image 2" descr="preencoded.png"/>
          <p:cNvPicPr/>
          <p:nvPr/>
        </p:nvPicPr>
        <p:blipFill>
          <a:blip r:embed="rId3"/>
          <a:stretch/>
        </p:blipFill>
        <p:spPr>
          <a:xfrm>
            <a:off x="4751280" y="2539800"/>
            <a:ext cx="596880" cy="596880"/>
          </a:xfrm>
          <a:prstGeom prst="rect">
            <a:avLst/>
          </a:prstGeom>
          <a:ln w="0">
            <a:noFill/>
          </a:ln>
        </p:spPr>
      </p:pic>
      <p:sp>
        <p:nvSpPr>
          <p:cNvPr id="154" name="Text 3"/>
          <p:cNvSpPr/>
          <p:nvPr/>
        </p:nvSpPr>
        <p:spPr>
          <a:xfrm>
            <a:off x="4751280" y="3377520"/>
            <a:ext cx="2814840" cy="35064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45" strike="noStrike" u="none">
                <a:solidFill>
                  <a:srgbClr val="272525"/>
                </a:solidFill>
                <a:uFillTx/>
                <a:latin typeface="Source Serif Pro Semi Bold"/>
                <a:ea typeface="Source Serif Pro Semi Bold"/>
              </a:rPr>
              <a:t>Python</a:t>
            </a:r>
            <a:endParaRPr b="0" lang="en-US" sz="2200" strike="noStrike" u="none">
              <a:solidFill>
                <a:srgbClr val="000000"/>
              </a:solidFill>
              <a:uFillTx/>
              <a:latin typeface="Arial"/>
            </a:endParaRPr>
          </a:p>
        </p:txBody>
      </p:sp>
      <p:sp>
        <p:nvSpPr>
          <p:cNvPr id="155" name="Text 4"/>
          <p:cNvSpPr/>
          <p:nvPr/>
        </p:nvSpPr>
        <p:spPr>
          <a:xfrm>
            <a:off x="4751280" y="3873240"/>
            <a:ext cx="3553560" cy="76464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pc="-37" strike="noStrike" u="none">
                <a:solidFill>
                  <a:srgbClr val="272525"/>
                </a:solidFill>
                <a:uFillTx/>
                <a:latin typeface="Source Sans Pro"/>
                <a:ea typeface="Source Sans Pro"/>
              </a:rPr>
              <a:t>Fournit un langage de programmation robuste pour le développement de systèmes.</a:t>
            </a:r>
            <a:endParaRPr b="0" lang="en-US" sz="1850" strike="noStrike" u="none">
              <a:solidFill>
                <a:srgbClr val="000000"/>
              </a:solidFill>
              <a:uFillTx/>
              <a:latin typeface="Arial"/>
            </a:endParaRPr>
          </a:p>
        </p:txBody>
      </p:sp>
      <p:pic>
        <p:nvPicPr>
          <p:cNvPr id="156" name="Image 3" descr="preencoded.png"/>
          <p:cNvPicPr/>
          <p:nvPr/>
        </p:nvPicPr>
        <p:blipFill>
          <a:blip r:embed="rId4"/>
          <a:stretch/>
        </p:blipFill>
        <p:spPr>
          <a:xfrm>
            <a:off x="837720" y="5357160"/>
            <a:ext cx="596880" cy="596880"/>
          </a:xfrm>
          <a:prstGeom prst="rect">
            <a:avLst/>
          </a:prstGeom>
          <a:ln w="0">
            <a:noFill/>
          </a:ln>
        </p:spPr>
      </p:pic>
      <p:sp>
        <p:nvSpPr>
          <p:cNvPr id="157" name="Text 5"/>
          <p:cNvSpPr/>
          <p:nvPr/>
        </p:nvSpPr>
        <p:spPr>
          <a:xfrm>
            <a:off x="837720" y="6195240"/>
            <a:ext cx="2814840" cy="35064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45" strike="noStrike" u="none">
                <a:solidFill>
                  <a:srgbClr val="272525"/>
                </a:solidFill>
                <a:uFillTx/>
                <a:latin typeface="Source Serif Pro Semi Bold"/>
                <a:ea typeface="Source Serif Pro Semi Bold"/>
              </a:rPr>
              <a:t>OpenCV</a:t>
            </a:r>
            <a:endParaRPr b="0" lang="en-US" sz="2200" strike="noStrike" u="none">
              <a:solidFill>
                <a:srgbClr val="000000"/>
              </a:solidFill>
              <a:uFillTx/>
              <a:latin typeface="Arial"/>
            </a:endParaRPr>
          </a:p>
        </p:txBody>
      </p:sp>
      <p:sp>
        <p:nvSpPr>
          <p:cNvPr id="158" name="Text 6"/>
          <p:cNvSpPr/>
          <p:nvPr/>
        </p:nvSpPr>
        <p:spPr>
          <a:xfrm>
            <a:off x="837720" y="6690600"/>
            <a:ext cx="3553200" cy="76464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pc="-37" strike="noStrike" u="none">
                <a:solidFill>
                  <a:srgbClr val="272525"/>
                </a:solidFill>
                <a:uFillTx/>
                <a:latin typeface="Source Sans Pro"/>
                <a:ea typeface="Source Sans Pro"/>
              </a:rPr>
              <a:t>Facilitates real-time image and video processing.</a:t>
            </a:r>
            <a:endParaRPr b="0" lang="en-US" sz="1850" strike="noStrike" u="none">
              <a:solidFill>
                <a:srgbClr val="000000"/>
              </a:solidFill>
              <a:uFillTx/>
              <a:latin typeface="Arial"/>
            </a:endParaRPr>
          </a:p>
        </p:txBody>
      </p:sp>
      <p:pic>
        <p:nvPicPr>
          <p:cNvPr id="159" name="Image 4" descr="preencoded.png"/>
          <p:cNvPicPr/>
          <p:nvPr/>
        </p:nvPicPr>
        <p:blipFill>
          <a:blip r:embed="rId5"/>
          <a:stretch/>
        </p:blipFill>
        <p:spPr>
          <a:xfrm>
            <a:off x="4751280" y="5357160"/>
            <a:ext cx="596880" cy="596880"/>
          </a:xfrm>
          <a:prstGeom prst="rect">
            <a:avLst/>
          </a:prstGeom>
          <a:ln w="0">
            <a:noFill/>
          </a:ln>
        </p:spPr>
      </p:pic>
      <p:sp>
        <p:nvSpPr>
          <p:cNvPr id="160" name="Text 7"/>
          <p:cNvSpPr/>
          <p:nvPr/>
        </p:nvSpPr>
        <p:spPr>
          <a:xfrm>
            <a:off x="4751280" y="6195240"/>
            <a:ext cx="2814840" cy="350640"/>
          </a:xfrm>
          <a:prstGeom prst="rect">
            <a:avLst/>
          </a:prstGeom>
          <a:noFill/>
          <a:ln w="0">
            <a:noFill/>
          </a:ln>
        </p:spPr>
        <p:style>
          <a:lnRef idx="0"/>
          <a:fillRef idx="0"/>
          <a:effectRef idx="0"/>
          <a:fontRef idx="minor"/>
        </p:style>
        <p:txBody>
          <a:bodyPr wrap="none" lIns="0" rIns="0" tIns="0" bIns="0" anchor="t">
            <a:noAutofit/>
          </a:bodyPr>
          <a:p>
            <a:pPr>
              <a:lnSpc>
                <a:spcPts val="2750"/>
              </a:lnSpc>
              <a:tabLst>
                <a:tab algn="l" pos="0"/>
              </a:tabLst>
            </a:pPr>
            <a:r>
              <a:rPr b="0" lang="en-US" sz="2200" spc="-45" strike="noStrike" u="none">
                <a:solidFill>
                  <a:srgbClr val="272525"/>
                </a:solidFill>
                <a:uFillTx/>
                <a:latin typeface="Source Serif Pro Semi Bold"/>
                <a:ea typeface="Source Serif Pro Semi Bold"/>
              </a:rPr>
              <a:t>Tensorflow</a:t>
            </a:r>
            <a:endParaRPr b="0" lang="en-US" sz="2200" strike="noStrike" u="none">
              <a:solidFill>
                <a:srgbClr val="000000"/>
              </a:solidFill>
              <a:uFillTx/>
              <a:latin typeface="Arial"/>
            </a:endParaRPr>
          </a:p>
        </p:txBody>
      </p:sp>
      <p:sp>
        <p:nvSpPr>
          <p:cNvPr id="161" name="Text 8"/>
          <p:cNvSpPr/>
          <p:nvPr/>
        </p:nvSpPr>
        <p:spPr>
          <a:xfrm>
            <a:off x="4751280" y="6690600"/>
            <a:ext cx="3553560" cy="76464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pc="-37" strike="noStrike" u="none">
                <a:solidFill>
                  <a:srgbClr val="272525"/>
                </a:solidFill>
                <a:uFillTx/>
                <a:latin typeface="Source Sans Pro"/>
                <a:ea typeface="Source Sans Pro"/>
              </a:rPr>
              <a:t>Permet de renforcer les algorithmes d'apprentissage automatique et d'apprentissage profond.</a:t>
            </a:r>
            <a:endParaRPr b="0" lang="en-US" sz="18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2" name="" descr=""/>
          <p:cNvPicPr/>
          <p:nvPr/>
        </p:nvPicPr>
        <p:blipFill>
          <a:blip r:embed="rId1"/>
          <a:stretch/>
        </p:blipFill>
        <p:spPr>
          <a:xfrm>
            <a:off x="-228600" y="457200"/>
            <a:ext cx="14857920" cy="7509240"/>
          </a:xfrm>
          <a:prstGeom prst="rect">
            <a:avLst/>
          </a:prstGeom>
          <a:ln w="0">
            <a:noFill/>
          </a:ln>
        </p:spPr>
      </p:pic>
      <p:pic>
        <p:nvPicPr>
          <p:cNvPr id="163" name="" descr=""/>
          <p:cNvPicPr/>
          <p:nvPr/>
        </p:nvPicPr>
        <p:blipFill>
          <a:blip r:embed="rId2"/>
          <a:stretch/>
        </p:blipFill>
        <p:spPr>
          <a:xfrm>
            <a:off x="12335040" y="7772400"/>
            <a:ext cx="2751480" cy="446040"/>
          </a:xfrm>
          <a:prstGeom prst="rect">
            <a:avLst/>
          </a:prstGeom>
          <a:ln w="0">
            <a:noFill/>
          </a:ln>
        </p:spPr>
      </p:pic>
      <p:pic>
        <p:nvPicPr>
          <p:cNvPr id="164" name="" descr=""/>
          <p:cNvPicPr/>
          <p:nvPr/>
        </p:nvPicPr>
        <p:blipFill>
          <a:blip r:embed="rId3"/>
          <a:stretch/>
        </p:blipFill>
        <p:spPr>
          <a:xfrm>
            <a:off x="204480" y="914400"/>
            <a:ext cx="14196600" cy="575136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37</TotalTime>
  <Application>LibreOffice/24.8.3.2$Windows_X86_64 LibreOffice_project/48a6bac9e7e268aeb4c3483fcf825c94556d9f92</Application>
  <AppVersion>15.0000</AppVersion>
  <Words>0</Words>
  <Paragraphs>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2024-11-30T10:04:05Z</dcterms:created>
  <dc:creator>PptxGenJS</dc:creator>
  <dc:description/>
  <dc:language>en-US</dc:language>
  <cp:lastModifiedBy/>
  <dcterms:modified xsi:type="dcterms:W3CDTF">2024-12-17T15:06:21Z</dcterms:modified>
  <cp:revision>6</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10</vt:i4>
  </property>
  <property fmtid="{D5CDD505-2E9C-101B-9397-08002B2CF9AE}" pid="3" name="PresentationFormat">
    <vt:lpwstr>On-screen Show (16:9)</vt:lpwstr>
  </property>
  <property fmtid="{D5CDD505-2E9C-101B-9397-08002B2CF9AE}" pid="4" name="Slides">
    <vt:i4>10</vt:i4>
  </property>
</Properties>
</file>